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3" r:id="rId3"/>
    <p:sldId id="356" r:id="rId4"/>
    <p:sldId id="414" r:id="rId5"/>
    <p:sldId id="415" r:id="rId6"/>
    <p:sldId id="408" r:id="rId7"/>
    <p:sldId id="294" r:id="rId8"/>
    <p:sldId id="295" r:id="rId9"/>
    <p:sldId id="396" r:id="rId10"/>
    <p:sldId id="398" r:id="rId11"/>
    <p:sldId id="403" r:id="rId12"/>
    <p:sldId id="399" r:id="rId13"/>
    <p:sldId id="401" r:id="rId14"/>
    <p:sldId id="410" r:id="rId15"/>
    <p:sldId id="400" r:id="rId16"/>
    <p:sldId id="402" r:id="rId17"/>
    <p:sldId id="297" r:id="rId18"/>
    <p:sldId id="298" r:id="rId19"/>
    <p:sldId id="404" r:id="rId20"/>
    <p:sldId id="380" r:id="rId21"/>
    <p:sldId id="272" r:id="rId22"/>
    <p:sldId id="273" r:id="rId23"/>
    <p:sldId id="301" r:id="rId24"/>
    <p:sldId id="302" r:id="rId25"/>
    <p:sldId id="324" r:id="rId26"/>
    <p:sldId id="394" r:id="rId27"/>
    <p:sldId id="381" r:id="rId28"/>
    <p:sldId id="326" r:id="rId29"/>
    <p:sldId id="274" r:id="rId30"/>
    <p:sldId id="304" r:id="rId31"/>
    <p:sldId id="276" r:id="rId32"/>
    <p:sldId id="278" r:id="rId33"/>
    <p:sldId id="280" r:id="rId34"/>
    <p:sldId id="275" r:id="rId35"/>
    <p:sldId id="328" r:id="rId36"/>
    <p:sldId id="319" r:id="rId37"/>
    <p:sldId id="330" r:id="rId38"/>
    <p:sldId id="318" r:id="rId39"/>
    <p:sldId id="331" r:id="rId40"/>
    <p:sldId id="305" r:id="rId41"/>
    <p:sldId id="281" r:id="rId42"/>
    <p:sldId id="282" r:id="rId43"/>
    <p:sldId id="283" r:id="rId44"/>
    <p:sldId id="322" r:id="rId45"/>
    <p:sldId id="360" r:id="rId46"/>
    <p:sldId id="397" r:id="rId47"/>
    <p:sldId id="306" r:id="rId48"/>
    <p:sldId id="407" r:id="rId49"/>
    <p:sldId id="406" r:id="rId50"/>
    <p:sldId id="320" r:id="rId51"/>
    <p:sldId id="321" r:id="rId52"/>
    <p:sldId id="290" r:id="rId53"/>
    <p:sldId id="357" r:id="rId54"/>
    <p:sldId id="359" r:id="rId55"/>
    <p:sldId id="382" r:id="rId56"/>
    <p:sldId id="287" r:id="rId57"/>
    <p:sldId id="361" r:id="rId58"/>
    <p:sldId id="286" r:id="rId59"/>
    <p:sldId id="362" r:id="rId60"/>
    <p:sldId id="354" r:id="rId61"/>
    <p:sldId id="358" r:id="rId62"/>
    <p:sldId id="363" r:id="rId63"/>
    <p:sldId id="385" r:id="rId64"/>
    <p:sldId id="365" r:id="rId65"/>
    <p:sldId id="366" r:id="rId66"/>
    <p:sldId id="367" r:id="rId67"/>
    <p:sldId id="368" r:id="rId68"/>
    <p:sldId id="395" r:id="rId69"/>
    <p:sldId id="411" r:id="rId70"/>
    <p:sldId id="412" r:id="rId71"/>
    <p:sldId id="413" r:id="rId72"/>
    <p:sldId id="369" r:id="rId73"/>
    <p:sldId id="370" r:id="rId74"/>
    <p:sldId id="371" r:id="rId75"/>
    <p:sldId id="372" r:id="rId76"/>
    <p:sldId id="392" r:id="rId77"/>
    <p:sldId id="373" r:id="rId78"/>
    <p:sldId id="383" r:id="rId79"/>
    <p:sldId id="374" r:id="rId80"/>
    <p:sldId id="409" r:id="rId81"/>
    <p:sldId id="375" r:id="rId82"/>
    <p:sldId id="384" r:id="rId83"/>
    <p:sldId id="386" r:id="rId84"/>
    <p:sldId id="393" r:id="rId85"/>
    <p:sldId id="346" r:id="rId86"/>
    <p:sldId id="313" r:id="rId87"/>
    <p:sldId id="314" r:id="rId88"/>
    <p:sldId id="315" r:id="rId89"/>
    <p:sldId id="376" r:id="rId90"/>
    <p:sldId id="377" r:id="rId91"/>
    <p:sldId id="348" r:id="rId92"/>
    <p:sldId id="391" r:id="rId93"/>
    <p:sldId id="349" r:id="rId94"/>
    <p:sldId id="351" r:id="rId95"/>
    <p:sldId id="352" r:id="rId96"/>
    <p:sldId id="353" r:id="rId97"/>
    <p:sldId id="378" r:id="rId98"/>
    <p:sldId id="387" r:id="rId99"/>
  </p:sldIdLst>
  <p:sldSz cx="12192000" cy="68580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7" autoAdjust="0"/>
  </p:normalViewPr>
  <p:slideViewPr>
    <p:cSldViewPr snapToGrid="0">
      <p:cViewPr varScale="1">
        <p:scale>
          <a:sx n="110" d="100"/>
          <a:sy n="110" d="100"/>
        </p:scale>
        <p:origin x="55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81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4ACEB-30B5-4A21-8639-EA87E9915AE0}" type="datetimeFigureOut">
              <a:rPr lang="fr-FR"/>
              <a:pPr>
                <a:defRPr/>
              </a:pPr>
              <a:t>12/10/2018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C0287-03B6-4059-AE83-F2091423CE9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BBC54-D5AA-45FB-A3BC-EE075A99B8BA}" type="datetimeFigureOut">
              <a:rPr lang="fr-FR"/>
              <a:pPr>
                <a:defRPr/>
              </a:pPr>
              <a:t>12/10/2018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485A7-134C-4AE9-993F-38040A7B6EB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82713-C3B2-40CE-9AE2-BC8471BD14F4}" type="datetimeFigureOut">
              <a:rPr lang="fr-FR"/>
              <a:pPr>
                <a:defRPr/>
              </a:pPr>
              <a:t>12/10/2018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C94D9-6C06-4CDE-9CFE-6650B676D5C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3A222-6BCC-4E96-B104-76A186BFB81A}" type="datetimeFigureOut">
              <a:rPr lang="fr-FR"/>
              <a:pPr>
                <a:defRPr/>
              </a:pPr>
              <a:t>12/10/2018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A3597-981F-4C8A-9AAA-CA06903FAE4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E4066-7CFE-40E8-8519-56607933F03C}" type="datetimeFigureOut">
              <a:rPr lang="fr-FR"/>
              <a:pPr>
                <a:defRPr/>
              </a:pPr>
              <a:t>12/10/2018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1C84C-D2BF-42D7-968C-1A58B47DF4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1DC4E-6A60-4CAD-833D-6289F172EC50}" type="datetimeFigureOut">
              <a:rPr lang="fr-FR"/>
              <a:pPr>
                <a:defRPr/>
              </a:pPr>
              <a:t>12/10/2018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0BD26-C5B8-4EF1-BD6E-0653D8446BD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F333C-98C1-40AB-AF61-26532987AD54}" type="datetimeFigureOut">
              <a:rPr lang="fr-FR"/>
              <a:pPr>
                <a:defRPr/>
              </a:pPr>
              <a:t>12/10/2018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601F7-D90D-4BB5-8CC7-018DCCB6670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36A26-8B61-4BE9-8517-E45C97D4A939}" type="datetimeFigureOut">
              <a:rPr lang="fr-FR"/>
              <a:pPr>
                <a:defRPr/>
              </a:pPr>
              <a:t>12/10/2018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5FB92-924F-44AF-9B27-92CC2A909F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D67A1-D5FD-48C9-948C-0D408C5231DA}" type="datetimeFigureOut">
              <a:rPr lang="fr-FR"/>
              <a:pPr>
                <a:defRPr/>
              </a:pPr>
              <a:t>12/10/2018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F736D-44A5-47A2-8766-C926A12E19F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CA09A-F37D-4040-BC6A-AA533D797D46}" type="datetimeFigureOut">
              <a:rPr lang="fr-FR"/>
              <a:pPr>
                <a:defRPr/>
              </a:pPr>
              <a:t>12/10/2018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D6BA3-7802-4CE7-92AD-B4CA153E8B3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9B0DD-8E4C-4262-8DEC-37137F427ED1}" type="datetimeFigureOut">
              <a:rPr lang="fr-FR"/>
              <a:pPr>
                <a:defRPr/>
              </a:pPr>
              <a:t>12/10/2018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54CE4-50D4-4FA7-B28B-C5A7EE94788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655E5B-313A-49FB-871F-17A9C4DFD9DF}" type="datetimeFigureOut">
              <a:rPr lang="fr-FR"/>
              <a:pPr>
                <a:defRPr/>
              </a:pPr>
              <a:t>12/10/2018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50733C-8075-428F-85E0-ACB62625B89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mapbox.com/signup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lnkr.co/" TargetMode="External"/><Relationship Id="rId2" Type="http://schemas.openxmlformats.org/officeDocument/2006/relationships/hyperlink" Target="https://liveweav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hyperlink" Target="https://jsfiddle.ne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box.com/mapbox-gl-js/examples" TargetMode="External"/><Relationship Id="rId2" Type="http://schemas.openxmlformats.org/officeDocument/2006/relationships/hyperlink" Target="https://www.mapbox.com/mapbox-gl-j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www.mapbox.com/mapbox-gl-js/api/" TargetMode="External"/><Relationship Id="rId4" Type="http://schemas.openxmlformats.org/officeDocument/2006/relationships/hyperlink" Target="https://www.mapbox.com/help/tutorials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l.ocks.org/mastersigat/3b97a088768a11552fa9c85a1806f3e5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bl.ocks.org/mastersigat/deff3908c0f5a4ab86b1167069e03a0d/373ca79f998e08aa42742d03891fcaf732dc3f39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aptime.io/anatomy-of-a-web-map/#38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openstreetmap.org/wiki/Zoom_levels" TargetMode="External"/><Relationship Id="rId5" Type="http://schemas.openxmlformats.org/officeDocument/2006/relationships/hyperlink" Target="https://wiki.openstreetmap.org/wiki/Slippy_map_tilenames" TargetMode="External"/><Relationship Id="rId4" Type="http://schemas.openxmlformats.org/officeDocument/2006/relationships/hyperlink" Target="http://www.maptiler.org/google-maps-coordinates-tile-bounds-projection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pbox.com/mapbox-gl-js/style-spec/#layers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de-couleur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bl.ocks.org/anonymous/f2c04bc06e759c2da1c3c9767fe572fa/923cca7180834e94060c4032d0e412e5ee92ae47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tmlpreview.github.io/?https://github.com/mastersigat/Plan-interactif/blob/master/Prototype.html" TargetMode="External"/><Relationship Id="rId2" Type="http://schemas.openxmlformats.org/officeDocument/2006/relationships/hyperlink" Target="https://bl.ocks.org/mastersiga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um.com/@BorisMericskay/extrusion-3d-de-donn%C3%A9es-spatiales-9c67d76431b9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bl.ocks.org/anonymous/32ab9ab043074bd5cb38fb153237ef2e/7c1739a41825727cd73aaed9a94af9f91a7f4e99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mapbox.com/maki-icons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bl.ocks.org/mastersigat/d6c98f9c0f2e60811fc1da967f3c79d5/f4bfae333f5fccf219481b9e636807d6ed930ad4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bl.ocks.org/mastersigat/02576120fff70307c85ebb7eeef3d05e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maptiles.geo.data.gouv.fr/styles/osm-bright/style.json" TargetMode="External"/><Relationship Id="rId2" Type="http://schemas.openxmlformats.org/officeDocument/2006/relationships/hyperlink" Target="https://openmaptiles.geo.data.gouv.f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meetie.fr/tileserver-php/inseedata_metropole.json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bl.ocks.org/mastersigat/b2d09221e018183559391b1f828e5547/7b69c180be73a3695f6e88eecbd5090c4d01b1cd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bl.ocks.org/anonymous/54872b5379a59b0cee850a112af572b0/3ec842a0b6ff9fe82ed7426309c629a7f2a84efe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bl.ocks.org/mastersigat/64af1a273f155037214d96406cb4777a/7c3f5c36742ec2dcf231059e903b144118c79d42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bl.ocks.org/mastersigat/32c10e630346ff96c5749ba791cb3052/6fc71a60b632aa09540d22aacc619fc7d3552a74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bl.ocks.org/mastersigat/c5bef54cfad8dd7bd0a9f384a45d771e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bl.ocks.org/mastersigat/2eb5c08efe8fcdce104e74a1da83aacf/9456dbafbf83f73492d53310594cf56666fe03c5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bl.ocks.org/mastersigat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blockbuilder.org/anonymous/2a2aa65314bd60f6808dd7dc9b3b6241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bl.ocks.org/anonymous/ced9aaa2574f2709ec7f0e25dbf5e84b/96d8ff9ffa7ee1f7f849ed0c999897dfddd61982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box.com/help/tutorials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-396815" y="1575458"/>
            <a:ext cx="11585275" cy="190182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fr-FR" sz="3200" b="1" dirty="0"/>
              <a:t>ATELIER : Introduction à la bibliothèque JavaScript MapboxGL</a:t>
            </a:r>
          </a:p>
        </p:txBody>
      </p:sp>
      <p:sp>
        <p:nvSpPr>
          <p:cNvPr id="13314" name="AutoShape 10" descr="Afficher l'image d'origine"/>
          <p:cNvSpPr>
            <a:spLocks noChangeAspect="1" noChangeArrowheads="1"/>
          </p:cNvSpPr>
          <p:nvPr/>
        </p:nvSpPr>
        <p:spPr bwMode="auto">
          <a:xfrm>
            <a:off x="3048000" y="1100138"/>
            <a:ext cx="60960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  <p:sp>
        <p:nvSpPr>
          <p:cNvPr id="13315" name="AutoShape 12" descr="Afficher l'image d'origine"/>
          <p:cNvSpPr>
            <a:spLocks noChangeAspect="1" noChangeArrowheads="1"/>
          </p:cNvSpPr>
          <p:nvPr/>
        </p:nvSpPr>
        <p:spPr bwMode="auto">
          <a:xfrm>
            <a:off x="3048000" y="1100138"/>
            <a:ext cx="60960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" y="199426"/>
            <a:ext cx="4291850" cy="11373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977" y="2984951"/>
            <a:ext cx="4653497" cy="286876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82" y="2984951"/>
            <a:ext cx="5634013" cy="29237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9" y="6489031"/>
            <a:ext cx="763647" cy="267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99889" y="6289287"/>
            <a:ext cx="3087972" cy="3416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dirty="0">
                <a:latin typeface="Calibri" pitchFamily="34" charset="0"/>
              </a:rPr>
              <a:t>@Boris </a:t>
            </a:r>
            <a:r>
              <a:rPr lang="fr-FR" dirty="0" err="1">
                <a:latin typeface="Calibri" pitchFamily="34" charset="0"/>
              </a:rPr>
              <a:t>Mericskay</a:t>
            </a:r>
            <a:r>
              <a:rPr lang="fr-FR" dirty="0">
                <a:latin typeface="Calibri" pitchFamily="34" charset="0"/>
                <a:cs typeface="Calibri"/>
              </a:rPr>
              <a:t>,@</a:t>
            </a:r>
            <a:r>
              <a:rPr lang="fr-FR" dirty="0" err="1">
                <a:latin typeface="Calibri" pitchFamily="34" charset="0"/>
                <a:cs typeface="Calibri"/>
              </a:rPr>
              <a:t>comeetie</a:t>
            </a:r>
            <a:endParaRPr lang="fr-FR" dirty="0" err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Créer un compte Mapbox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hlinkClick r:id="rId2"/>
              </a:rPr>
              <a:t>https://www.mapbox.com/signup/</a:t>
            </a:r>
            <a:r>
              <a:rPr lang="fr-FR" dirty="0"/>
              <a:t>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325" y="2462345"/>
            <a:ext cx="7411349" cy="417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32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Limitations d’un compte gratuit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8829" y="1540953"/>
            <a:ext cx="5174342" cy="498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84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Mapbox Studio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Environnement en ligne de gestion des :</a:t>
            </a:r>
          </a:p>
          <a:p>
            <a:pPr lvl="1"/>
            <a:r>
              <a:rPr lang="fr-FR" dirty="0"/>
              <a:t>Fonds de carte (</a:t>
            </a:r>
            <a:r>
              <a:rPr lang="fr-FR" i="1" dirty="0">
                <a:solidFill>
                  <a:schemeClr val="accent2"/>
                </a:solidFill>
              </a:rPr>
              <a:t>Styles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Jeux de données (</a:t>
            </a:r>
            <a:r>
              <a:rPr lang="fr-FR" i="1" dirty="0" err="1">
                <a:solidFill>
                  <a:schemeClr val="accent2"/>
                </a:solidFill>
              </a:rPr>
              <a:t>Tilesets</a:t>
            </a:r>
            <a:r>
              <a:rPr lang="fr-FR" dirty="0"/>
              <a:t>) </a:t>
            </a:r>
          </a:p>
          <a:p>
            <a:pPr lvl="1"/>
            <a:r>
              <a:rPr lang="fr-FR" dirty="0"/>
              <a:t>Des clefs d’accès à l’API (</a:t>
            </a:r>
            <a:r>
              <a:rPr lang="fr-FR" i="1" dirty="0" err="1">
                <a:solidFill>
                  <a:schemeClr val="accent2"/>
                </a:solidFill>
              </a:rPr>
              <a:t>Account</a:t>
            </a:r>
            <a:r>
              <a:rPr lang="fr-FR" dirty="0"/>
              <a:t>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876" y="2569590"/>
            <a:ext cx="5801622" cy="40140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9089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Mapbox Studio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Créer et gérer des jeux de données (</a:t>
            </a:r>
            <a:r>
              <a:rPr lang="fr-FR" dirty="0" err="1"/>
              <a:t>Tilesets</a:t>
            </a:r>
            <a:r>
              <a:rPr lang="fr-FR" dirty="0"/>
              <a:t>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396" y="2498985"/>
            <a:ext cx="6454536" cy="42070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824159" y="2820837"/>
            <a:ext cx="431320" cy="2760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093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702" y="3416999"/>
            <a:ext cx="4626333" cy="2752276"/>
          </a:xfrm>
          <a:prstGeom prst="rect">
            <a:avLst/>
          </a:prstGeom>
        </p:spPr>
      </p:pic>
      <p:sp>
        <p:nvSpPr>
          <p:cNvPr id="7" name="Flèche droite 6"/>
          <p:cNvSpPr/>
          <p:nvPr/>
        </p:nvSpPr>
        <p:spPr>
          <a:xfrm>
            <a:off x="5898407" y="4675516"/>
            <a:ext cx="1712572" cy="75129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Importer des données dans Mapbox Studio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Mapbox studio permet de stocker 50GO de données vectorielles et matricielles </a:t>
            </a:r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09729" y="2963824"/>
            <a:ext cx="5457732" cy="36586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907626" y="3562709"/>
            <a:ext cx="1173998" cy="484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467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Mapbox Studio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Créer et gérer des fonds de cartes ( Styles)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145" y="2389517"/>
            <a:ext cx="7037394" cy="43649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703389" y="2769079"/>
            <a:ext cx="431320" cy="2760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317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Mapbox Studio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Créer et gérer ses clefs d’accès à l’API (Access </a:t>
            </a:r>
            <a:r>
              <a:rPr lang="fr-FR" dirty="0" err="1"/>
              <a:t>tokens</a:t>
            </a:r>
            <a:r>
              <a:rPr lang="fr-FR" dirty="0"/>
              <a:t>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321" y="2493284"/>
            <a:ext cx="5860750" cy="4080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539487" y="2562044"/>
            <a:ext cx="405441" cy="2072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522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Template de départ</a:t>
            </a:r>
          </a:p>
        </p:txBody>
      </p:sp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838200" y="1422128"/>
            <a:ext cx="9657805" cy="533165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&lt;!DOCTYPE html&gt;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&lt;html&gt;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&lt;</a:t>
            </a:r>
            <a:r>
              <a:rPr lang="fr-FR" sz="1050" dirty="0" err="1">
                <a:latin typeface="Courier New" pitchFamily="49" charset="0"/>
              </a:rPr>
              <a:t>head</a:t>
            </a:r>
            <a:r>
              <a:rPr lang="fr-FR" sz="1050" dirty="0">
                <a:latin typeface="Courier New" pitchFamily="49" charset="0"/>
              </a:rPr>
              <a:t>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    &lt;</a:t>
            </a:r>
            <a:r>
              <a:rPr lang="fr-FR" sz="1050" dirty="0" err="1">
                <a:latin typeface="Courier New" pitchFamily="49" charset="0"/>
              </a:rPr>
              <a:t>meta</a:t>
            </a:r>
            <a:r>
              <a:rPr lang="fr-FR" sz="1050" dirty="0">
                <a:latin typeface="Courier New" pitchFamily="49" charset="0"/>
              </a:rPr>
              <a:t> </a:t>
            </a:r>
            <a:r>
              <a:rPr lang="fr-FR" sz="1050" dirty="0" err="1">
                <a:latin typeface="Courier New" pitchFamily="49" charset="0"/>
              </a:rPr>
              <a:t>charset</a:t>
            </a:r>
            <a:r>
              <a:rPr lang="fr-FR" sz="1050" dirty="0">
                <a:latin typeface="Courier New" pitchFamily="49" charset="0"/>
              </a:rPr>
              <a:t>='utf-8' /&gt;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    &lt;</a:t>
            </a:r>
            <a:r>
              <a:rPr lang="fr-FR" sz="1050" dirty="0" err="1">
                <a:latin typeface="Courier New" pitchFamily="49" charset="0"/>
              </a:rPr>
              <a:t>title</a:t>
            </a:r>
            <a:r>
              <a:rPr lang="fr-FR" sz="1050" dirty="0">
                <a:latin typeface="Courier New" pitchFamily="49" charset="0"/>
              </a:rPr>
              <a:t>&gt;</a:t>
            </a:r>
            <a:r>
              <a:rPr lang="fr-FR" sz="1050" dirty="0" err="1">
                <a:latin typeface="Courier New" pitchFamily="49" charset="0"/>
              </a:rPr>
              <a:t>MapboxGL</a:t>
            </a:r>
            <a:r>
              <a:rPr lang="fr-FR" sz="1050" dirty="0">
                <a:latin typeface="Courier New" pitchFamily="49" charset="0"/>
              </a:rPr>
              <a:t>&lt;/</a:t>
            </a:r>
            <a:r>
              <a:rPr lang="fr-FR" sz="1050" dirty="0" err="1">
                <a:latin typeface="Courier New" pitchFamily="49" charset="0"/>
              </a:rPr>
              <a:t>title</a:t>
            </a:r>
            <a:r>
              <a:rPr lang="fr-FR" sz="1050" dirty="0">
                <a:latin typeface="Courier New" pitchFamily="49" charset="0"/>
              </a:rPr>
              <a:t>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fr-FR" sz="1050" dirty="0">
              <a:latin typeface="Courier New" pitchFamily="49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&lt;script </a:t>
            </a:r>
            <a:r>
              <a:rPr lang="fr-FR" sz="1050" dirty="0" err="1">
                <a:latin typeface="Courier New" pitchFamily="49" charset="0"/>
              </a:rPr>
              <a:t>src</a:t>
            </a:r>
            <a:r>
              <a:rPr lang="fr-FR" sz="1050" dirty="0">
                <a:latin typeface="Courier New" pitchFamily="49" charset="0"/>
              </a:rPr>
              <a:t>='https://api.tiles.mapbox.com/mapbox-gl-js/v0.45.0/mapbox-gl.js'&gt;&lt;/script&gt;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&lt;</a:t>
            </a:r>
            <a:r>
              <a:rPr lang="fr-FR" sz="1050" dirty="0" err="1">
                <a:latin typeface="Courier New" pitchFamily="49" charset="0"/>
              </a:rPr>
              <a:t>link</a:t>
            </a:r>
            <a:r>
              <a:rPr lang="fr-FR" sz="1050" dirty="0">
                <a:latin typeface="Courier New" pitchFamily="49" charset="0"/>
              </a:rPr>
              <a:t> </a:t>
            </a:r>
            <a:r>
              <a:rPr lang="fr-FR" sz="1050" dirty="0" err="1">
                <a:latin typeface="Courier New" pitchFamily="49" charset="0"/>
              </a:rPr>
              <a:t>href</a:t>
            </a:r>
            <a:r>
              <a:rPr lang="fr-FR" sz="1050" dirty="0">
                <a:latin typeface="Courier New" pitchFamily="49" charset="0"/>
              </a:rPr>
              <a:t>='https://api.tiles.mapbox.com/mapbox-gl-js/v0.45.0/mapbox-gl.css' </a:t>
            </a:r>
            <a:r>
              <a:rPr lang="fr-FR" sz="1050" dirty="0" err="1">
                <a:latin typeface="Courier New" pitchFamily="49" charset="0"/>
              </a:rPr>
              <a:t>rel</a:t>
            </a:r>
            <a:r>
              <a:rPr lang="fr-FR" sz="1050" dirty="0">
                <a:latin typeface="Courier New" pitchFamily="49" charset="0"/>
              </a:rPr>
              <a:t>='</a:t>
            </a:r>
            <a:r>
              <a:rPr lang="fr-FR" sz="1050" dirty="0" err="1">
                <a:latin typeface="Courier New" pitchFamily="49" charset="0"/>
              </a:rPr>
              <a:t>stylesheet</a:t>
            </a:r>
            <a:r>
              <a:rPr lang="fr-FR" sz="1050" dirty="0">
                <a:latin typeface="Courier New" pitchFamily="49" charset="0"/>
              </a:rPr>
              <a:t>' /&gt;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   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&lt;style&gt;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#map {</a:t>
            </a:r>
            <a:r>
              <a:rPr lang="fr-FR" sz="1050" dirty="0" err="1">
                <a:latin typeface="Courier New" pitchFamily="49" charset="0"/>
              </a:rPr>
              <a:t>position:absolute</a:t>
            </a:r>
            <a:r>
              <a:rPr lang="fr-FR" sz="1050" dirty="0">
                <a:latin typeface="Courier New" pitchFamily="49" charset="0"/>
              </a:rPr>
              <a:t>; top:0; bottom:0; width:100%;}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&lt;/style&gt;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fr-FR" sz="1050" dirty="0">
              <a:latin typeface="Courier New" pitchFamily="49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&lt;/</a:t>
            </a:r>
            <a:r>
              <a:rPr lang="fr-FR" sz="1050" dirty="0" err="1">
                <a:latin typeface="Courier New" pitchFamily="49" charset="0"/>
              </a:rPr>
              <a:t>head</a:t>
            </a:r>
            <a:r>
              <a:rPr lang="fr-FR" sz="1050" dirty="0">
                <a:latin typeface="Courier New" pitchFamily="49" charset="0"/>
              </a:rPr>
              <a:t>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   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&lt;body&gt;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&lt;div id='map'&gt;&lt;/div&gt;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fr-FR" sz="1050" dirty="0">
              <a:latin typeface="Courier New" pitchFamily="49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&lt;script&gt;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    // </a:t>
            </a:r>
            <a:r>
              <a:rPr lang="fr-FR" sz="1050" dirty="0" err="1">
                <a:latin typeface="Courier New" pitchFamily="49" charset="0"/>
              </a:rPr>
              <a:t>AccesToken</a:t>
            </a:r>
            <a:endParaRPr lang="fr-FR" sz="1050" dirty="0">
              <a:latin typeface="Courier New" pitchFamily="49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 err="1">
                <a:latin typeface="Courier New" pitchFamily="49" charset="0"/>
              </a:rPr>
              <a:t>mapboxgl.accessToken</a:t>
            </a:r>
            <a:r>
              <a:rPr lang="fr-FR" sz="1050" dirty="0">
                <a:latin typeface="Courier New" pitchFamily="49" charset="0"/>
              </a:rPr>
              <a:t> = 'pk.eyJ1IjoibmluYW5vdW4iLCJhIjoiY2pjdHBoZGlzMnV4dDJxcGc5azJkbWRiYSJ9.o4dZRrdHcgVEKCveOXG1YQ';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fr-FR" sz="1050" dirty="0">
              <a:latin typeface="Courier New" pitchFamily="49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    // Configuration de la carte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var map = new </a:t>
            </a:r>
            <a:r>
              <a:rPr lang="fr-FR" sz="1050" dirty="0" err="1">
                <a:latin typeface="Courier New" pitchFamily="49" charset="0"/>
              </a:rPr>
              <a:t>mapboxgl.Map</a:t>
            </a:r>
            <a:r>
              <a:rPr lang="fr-FR" sz="1050" dirty="0">
                <a:latin typeface="Courier New" pitchFamily="49" charset="0"/>
              </a:rPr>
              <a:t>({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    container: 'map',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    style: '</a:t>
            </a:r>
            <a:r>
              <a:rPr lang="fr-FR" sz="1050" dirty="0" err="1">
                <a:latin typeface="Courier New" pitchFamily="49" charset="0"/>
              </a:rPr>
              <a:t>mapbox</a:t>
            </a:r>
            <a:r>
              <a:rPr lang="fr-FR" sz="1050" dirty="0">
                <a:latin typeface="Courier New" pitchFamily="49" charset="0"/>
              </a:rPr>
              <a:t>://styles/</a:t>
            </a:r>
            <a:r>
              <a:rPr lang="fr-FR" sz="1050" dirty="0" err="1">
                <a:latin typeface="Courier New" pitchFamily="49" charset="0"/>
              </a:rPr>
              <a:t>mapbox</a:t>
            </a:r>
            <a:r>
              <a:rPr lang="fr-FR" sz="1050" dirty="0">
                <a:latin typeface="Courier New" pitchFamily="49" charset="0"/>
              </a:rPr>
              <a:t>/light-v9', // Fond de carte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    center: [-1.68, 48.12], // </a:t>
            </a:r>
            <a:r>
              <a:rPr lang="fr-FR" sz="1050" dirty="0" err="1">
                <a:latin typeface="Courier New" pitchFamily="49" charset="0"/>
              </a:rPr>
              <a:t>lat</a:t>
            </a:r>
            <a:r>
              <a:rPr lang="fr-FR" sz="1050" dirty="0">
                <a:latin typeface="Courier New" pitchFamily="49" charset="0"/>
              </a:rPr>
              <a:t>/long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    zoom: 15, // zoom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    pitch: 50, // Inclinaison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    </a:t>
            </a:r>
            <a:r>
              <a:rPr lang="fr-FR" sz="1050" dirty="0" err="1">
                <a:latin typeface="Courier New" pitchFamily="49" charset="0"/>
              </a:rPr>
              <a:t>bearing</a:t>
            </a:r>
            <a:r>
              <a:rPr lang="fr-FR" sz="1050" dirty="0">
                <a:latin typeface="Courier New" pitchFamily="49" charset="0"/>
              </a:rPr>
              <a:t>: -10 // Rotation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});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fr-FR" sz="1050" dirty="0">
              <a:latin typeface="Courier New" pitchFamily="49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&lt;/script&gt;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fr-FR" sz="1050" dirty="0">
              <a:latin typeface="Courier New" pitchFamily="49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&lt;/body&gt;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50" dirty="0">
                <a:latin typeface="Courier New" pitchFamily="49" charset="0"/>
              </a:rPr>
              <a:t>&lt;/html&gt;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Template de départ</a:t>
            </a:r>
          </a:p>
        </p:txBody>
      </p:sp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661988" y="1562236"/>
            <a:ext cx="8281987" cy="5220660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&lt;!DOCTYPE html&gt;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&lt;html&gt;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&lt;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head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    &lt;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meta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charset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='utf-8' /&gt;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    &lt;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title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&gt;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MapboxGL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&lt;/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title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fr-FR" sz="1000" dirty="0">
              <a:solidFill>
                <a:schemeClr val="bg1"/>
              </a:solidFill>
              <a:latin typeface="Courier New" pitchFamily="49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&lt;script 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src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='https://api.tiles.mapbox.com/mapbox-gl-js/v0.45.0/mapbox-gl.js'&gt;&lt;/script&gt;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&lt;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link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 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href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='https://api.tiles.mapbox.com/mapbox-gl-js/v0.45.0/mapbox-gl.css' 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rel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='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stylesheet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' /&gt;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   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&lt;style&gt;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#map { 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position:absolute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; top:0; bottom:0; width:100%; }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&lt;/style&gt;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fr-FR" sz="1000" dirty="0">
              <a:solidFill>
                <a:schemeClr val="bg1"/>
              </a:solidFill>
              <a:latin typeface="Courier New" pitchFamily="49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&lt;/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head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   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&lt;body&gt;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&lt;div id='map'&gt;&lt;/div&gt;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fr-FR" sz="1000" dirty="0">
              <a:solidFill>
                <a:schemeClr val="bg1"/>
              </a:solidFill>
              <a:latin typeface="Courier New" pitchFamily="49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&lt;script&gt;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    // 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AccesToken</a:t>
            </a:r>
            <a:endParaRPr lang="fr-FR" sz="1000" dirty="0">
              <a:solidFill>
                <a:schemeClr val="bg1"/>
              </a:solidFill>
              <a:latin typeface="Courier New" pitchFamily="49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mapboxgl.accessToken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 = 'pk.eyJ1IjoibmluYW5vdW4iLCJhIjoiY2pjdHBoZGlzMnV4dDJxcGc5azJkbWRiYSJ9.o4dZRrdHcgVEKCveOXG1YQ';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fr-FR" sz="1000" dirty="0">
              <a:solidFill>
                <a:schemeClr val="bg1"/>
              </a:solidFill>
              <a:latin typeface="Courier New" pitchFamily="49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    // Configuration de la carte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var map = new 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mapboxgl.Map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({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    container: 'map',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    style: '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mapbox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://styles/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mapbox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/basic-v9', // fond de carte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    center: [-1.68, 48.12], // 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lat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/long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    zoom: 15, // zoom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    pitch: 50, // Inclinaison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    </a:t>
            </a:r>
            <a:r>
              <a:rPr lang="fr-FR" sz="1000" dirty="0" err="1">
                <a:solidFill>
                  <a:schemeClr val="bg1"/>
                </a:solidFill>
                <a:latin typeface="Courier New" pitchFamily="49" charset="0"/>
              </a:rPr>
              <a:t>bearing</a:t>
            </a: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: -10 // Rotation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});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fr-FR" sz="1000" dirty="0">
              <a:solidFill>
                <a:schemeClr val="bg1"/>
              </a:solidFill>
              <a:latin typeface="Courier New" pitchFamily="49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&lt;/script&gt;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fr-FR" sz="1000" dirty="0">
              <a:solidFill>
                <a:schemeClr val="bg1"/>
              </a:solidFill>
              <a:latin typeface="Courier New" pitchFamily="49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&lt;/body&gt;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000" dirty="0">
                <a:solidFill>
                  <a:schemeClr val="bg1"/>
                </a:solidFill>
                <a:latin typeface="Courier New" pitchFamily="49" charset="0"/>
              </a:rPr>
              <a:t>&lt;/html&gt;</a:t>
            </a: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8354560" y="2411020"/>
            <a:ext cx="1932709" cy="3139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600" dirty="0">
                <a:solidFill>
                  <a:srgbClr val="CC0000"/>
                </a:solidFill>
                <a:latin typeface="Calibri" pitchFamily="34" charset="0"/>
              </a:rPr>
              <a:t>Appel API MapboxGL</a:t>
            </a:r>
          </a:p>
        </p:txBody>
      </p:sp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733199" y="2411020"/>
            <a:ext cx="7550150" cy="38583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  <p:sp>
        <p:nvSpPr>
          <p:cNvPr id="19461" name="Rectangle 9"/>
          <p:cNvSpPr>
            <a:spLocks noChangeArrowheads="1"/>
          </p:cNvSpPr>
          <p:nvPr/>
        </p:nvSpPr>
        <p:spPr bwMode="auto">
          <a:xfrm>
            <a:off x="733199" y="2838261"/>
            <a:ext cx="7550150" cy="47239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733199" y="4241476"/>
            <a:ext cx="7550150" cy="38583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33199" y="4753466"/>
            <a:ext cx="7550150" cy="130909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413070" y="4180695"/>
            <a:ext cx="1722437" cy="322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600">
                <a:solidFill>
                  <a:srgbClr val="CC0000"/>
                </a:solidFill>
                <a:latin typeface="Calibri" pitchFamily="34" charset="0"/>
              </a:rPr>
              <a:t>Clef d’accès à l’API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203724" y="5251850"/>
            <a:ext cx="2811462" cy="10618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400" dirty="0">
                <a:solidFill>
                  <a:srgbClr val="CC0000"/>
                </a:solidFill>
                <a:latin typeface="Calibri" pitchFamily="34" charset="0"/>
              </a:rPr>
              <a:t>Fond de carte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400" dirty="0">
                <a:solidFill>
                  <a:srgbClr val="CC0000"/>
                </a:solidFill>
                <a:latin typeface="Calibri" pitchFamily="34" charset="0"/>
              </a:rPr>
              <a:t>Niveau de zoom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400" dirty="0">
                <a:solidFill>
                  <a:srgbClr val="CC0000"/>
                </a:solidFill>
                <a:latin typeface="Calibri" pitchFamily="34" charset="0"/>
              </a:rPr>
              <a:t>Centrage de la carte (X,Y)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400" dirty="0">
                <a:solidFill>
                  <a:srgbClr val="CC0000"/>
                </a:solidFill>
                <a:latin typeface="Calibri" pitchFamily="34" charset="0"/>
              </a:rPr>
              <a:t>Inclinaison de la carte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400" dirty="0">
                <a:solidFill>
                  <a:srgbClr val="CC0000"/>
                </a:solidFill>
                <a:latin typeface="Calibri" pitchFamily="34" charset="0"/>
              </a:rPr>
              <a:t>Rotation de la carte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372249" y="2899815"/>
            <a:ext cx="1508042" cy="3139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600" dirty="0">
                <a:solidFill>
                  <a:srgbClr val="CC0000"/>
                </a:solidFill>
                <a:latin typeface="Calibri" pitchFamily="34" charset="0"/>
              </a:rPr>
              <a:t>Style de la carte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Coder en ligne ou en local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Utiliser un éditeur de code installé</a:t>
            </a:r>
          </a:p>
          <a:p>
            <a:pPr marL="0" indent="0">
              <a:buNone/>
            </a:pPr>
            <a:r>
              <a:rPr lang="fr-FR" dirty="0"/>
              <a:t>OU</a:t>
            </a:r>
          </a:p>
          <a:p>
            <a:r>
              <a:rPr lang="fr-FR" dirty="0"/>
              <a:t>Utiliser un éditeur de code en ligne</a:t>
            </a:r>
          </a:p>
          <a:p>
            <a:pPr marL="457200" lvl="1" indent="0">
              <a:buNone/>
            </a:pPr>
            <a:r>
              <a:rPr lang="fr-FR" dirty="0">
                <a:hlinkClick r:id="rId2"/>
              </a:rPr>
              <a:t>https://liveweave.com/</a:t>
            </a:r>
            <a:r>
              <a:rPr lang="fr-FR" dirty="0"/>
              <a:t> </a:t>
            </a:r>
          </a:p>
          <a:p>
            <a:pPr marL="457200" lvl="1" indent="0">
              <a:buNone/>
            </a:pPr>
            <a:r>
              <a:rPr lang="fr-FR" dirty="0">
                <a:hlinkClick r:id="rId3"/>
              </a:rPr>
              <a:t>https://plnkr.co/</a:t>
            </a:r>
            <a:r>
              <a:rPr lang="fr-FR" dirty="0"/>
              <a:t> </a:t>
            </a:r>
          </a:p>
          <a:p>
            <a:pPr marL="457200" lvl="1" indent="0">
              <a:buNone/>
            </a:pPr>
            <a:r>
              <a:rPr lang="fr-FR" dirty="0">
                <a:hlinkClick r:id="rId4"/>
              </a:rPr>
              <a:t>https://jsfiddle.net/</a:t>
            </a:r>
            <a:r>
              <a:rPr lang="fr-FR" dirty="0"/>
              <a:t> </a:t>
            </a:r>
          </a:p>
          <a:p>
            <a:pPr marL="457200" lvl="1" indent="0">
              <a:buNone/>
            </a:pPr>
            <a:r>
              <a:rPr lang="fr-FR" dirty="0"/>
              <a:t>…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13" y="3774697"/>
            <a:ext cx="4806350" cy="269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10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b="1" dirty="0" err="1"/>
              <a:t>MapBoxGL</a:t>
            </a:r>
            <a:endParaRPr lang="fr-FR" b="1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algn="ctr" eaLnBrk="1" hangingPunct="1">
              <a:buNone/>
            </a:pPr>
            <a:r>
              <a:rPr lang="fr-FR" dirty="0" err="1"/>
              <a:t>MapBoxGL</a:t>
            </a:r>
            <a:r>
              <a:rPr lang="fr-FR" dirty="0"/>
              <a:t> est une bibliothèque JavaScript libre de cartographie en ligne </a:t>
            </a:r>
            <a:r>
              <a:rPr lang="fr-FR" i="1" dirty="0"/>
              <a:t>open-source</a:t>
            </a:r>
            <a:r>
              <a:rPr lang="fr-FR" dirty="0"/>
              <a:t> utilisant le </a:t>
            </a:r>
            <a:r>
              <a:rPr lang="fr-FR" dirty="0" err="1"/>
              <a:t>WebGL</a:t>
            </a:r>
            <a:r>
              <a:rPr lang="fr-FR" dirty="0"/>
              <a:t> pour l'affichage (tuiles vectorielles, affichage 3D)</a:t>
            </a:r>
          </a:p>
          <a:p>
            <a:pPr algn="ctr" eaLnBrk="1" hangingPunct="1">
              <a:buFont typeface="Arial" charset="0"/>
              <a:buNone/>
            </a:pPr>
            <a:endParaRPr lang="fr-FR" sz="1400" dirty="0"/>
          </a:p>
          <a:p>
            <a:pPr algn="ctr" eaLnBrk="1" hangingPunct="1">
              <a:buFont typeface="Arial" charset="0"/>
              <a:buNone/>
            </a:pPr>
            <a:r>
              <a:rPr lang="fr-FR" dirty="0">
                <a:hlinkClick r:id="rId2"/>
              </a:rPr>
              <a:t>https://www.mapbox.com/mapbox-gl-js/</a:t>
            </a:r>
            <a:r>
              <a:rPr lang="fr-FR" dirty="0"/>
              <a:t> </a:t>
            </a:r>
          </a:p>
          <a:p>
            <a:pPr algn="ctr" eaLnBrk="1" hangingPunct="1">
              <a:buFont typeface="Arial" charset="0"/>
              <a:buNone/>
            </a:pPr>
            <a:endParaRPr lang="fr-FR" sz="4400" dirty="0"/>
          </a:p>
          <a:p>
            <a:pPr lvl="1" eaLnBrk="1" hangingPunct="1">
              <a:buFont typeface="Arial" charset="0"/>
              <a:buNone/>
            </a:pPr>
            <a:r>
              <a:rPr lang="fr-FR" dirty="0"/>
              <a:t>Exemples: </a:t>
            </a:r>
            <a:r>
              <a:rPr lang="fr-FR" dirty="0">
                <a:hlinkClick r:id="rId3"/>
              </a:rPr>
              <a:t>https://www.mapbox.com/mapbox-gl-js/examples</a:t>
            </a:r>
            <a:r>
              <a:rPr lang="fr-FR" dirty="0"/>
              <a:t>  </a:t>
            </a:r>
          </a:p>
          <a:p>
            <a:pPr lvl="1" eaLnBrk="1" hangingPunct="1">
              <a:buNone/>
            </a:pPr>
            <a:r>
              <a:rPr lang="fr-FR" dirty="0"/>
              <a:t>Tutoriels : </a:t>
            </a:r>
            <a:r>
              <a:rPr lang="fr-FR" dirty="0">
                <a:hlinkClick r:id="rId4"/>
              </a:rPr>
              <a:t>https://www.mapbox.com/help/tutorials/</a:t>
            </a:r>
            <a:r>
              <a:rPr lang="fr-FR" dirty="0"/>
              <a:t> </a:t>
            </a:r>
          </a:p>
          <a:p>
            <a:pPr lvl="1" eaLnBrk="1" hangingPunct="1">
              <a:buFont typeface="Arial" charset="0"/>
              <a:buNone/>
            </a:pPr>
            <a:r>
              <a:rPr lang="fr-FR" dirty="0"/>
              <a:t>Documentation: </a:t>
            </a:r>
            <a:r>
              <a:rPr lang="fr-FR" dirty="0">
                <a:hlinkClick r:id="rId5"/>
              </a:rPr>
              <a:t>https://www.mapbox.com/mapbox-gl-js/api/</a:t>
            </a:r>
            <a:r>
              <a:rPr lang="fr-FR" dirty="0"/>
              <a:t> </a:t>
            </a:r>
          </a:p>
        </p:txBody>
      </p:sp>
      <p:pic>
        <p:nvPicPr>
          <p:cNvPr id="14339" name="Picture 6" descr="http://2rct3i2488gxf9jvb1lqhek9-wpengine.netdna-ssl.com/wp-content/uploads/2016/06/mapbox-logo-25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96463" y="4567238"/>
            <a:ext cx="2106612" cy="210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Les fonds de carte</a:t>
            </a:r>
          </a:p>
        </p:txBody>
      </p:sp>
    </p:spTree>
    <p:extLst>
      <p:ext uri="{BB962C8B-B14F-4D97-AF65-F5344CB8AC3E}">
        <p14:creationId xmlns:p14="http://schemas.microsoft.com/office/powerpoint/2010/main" val="2195929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Changer de fond de carte</a:t>
            </a:r>
          </a:p>
        </p:txBody>
      </p:sp>
      <p:sp>
        <p:nvSpPr>
          <p:cNvPr id="35842" name="Espace réservé du contenu 2"/>
          <p:cNvSpPr>
            <a:spLocks noGrp="1"/>
          </p:cNvSpPr>
          <p:nvPr>
            <p:ph idx="1"/>
          </p:nvPr>
        </p:nvSpPr>
        <p:spPr>
          <a:xfrm>
            <a:off x="1060767" y="2663713"/>
            <a:ext cx="6030913" cy="511175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457200" lvl="1" indent="0" eaLnBrk="1" hangingPunct="1">
              <a:buFont typeface="Arial" charset="0"/>
              <a:buNone/>
            </a:pPr>
            <a:r>
              <a:rPr lang="fr-FR" dirty="0"/>
              <a:t>style: '</a:t>
            </a:r>
            <a:r>
              <a:rPr lang="fr-FR" dirty="0" err="1"/>
              <a:t>mapbox</a:t>
            </a:r>
            <a:r>
              <a:rPr lang="fr-FR" dirty="0"/>
              <a:t>://styles/</a:t>
            </a:r>
            <a:r>
              <a:rPr lang="fr-FR" dirty="0" err="1"/>
              <a:t>mapbox</a:t>
            </a:r>
            <a:r>
              <a:rPr lang="fr-FR" dirty="0"/>
              <a:t>/</a:t>
            </a:r>
            <a:r>
              <a:rPr lang="fr-FR" dirty="0">
                <a:solidFill>
                  <a:schemeClr val="accent2"/>
                </a:solidFill>
              </a:rPr>
              <a:t>dark</a:t>
            </a:r>
            <a:r>
              <a:rPr lang="fr-FR" dirty="0"/>
              <a:t>-v9',</a:t>
            </a:r>
          </a:p>
          <a:p>
            <a:pPr marL="457200" lvl="1" indent="0" eaLnBrk="1" hangingPunct="1">
              <a:buFont typeface="Arial" charset="0"/>
              <a:buNone/>
            </a:pPr>
            <a:endParaRPr lang="fr-FR" dirty="0"/>
          </a:p>
          <a:p>
            <a:pPr marL="457200" lvl="1" indent="0" eaLnBrk="1" hangingPunct="1">
              <a:buFont typeface="Arial" charset="0"/>
              <a:buNone/>
            </a:pPr>
            <a:endParaRPr lang="fr-FR" dirty="0"/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7223805" y="2565357"/>
            <a:ext cx="37870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fr-FR" sz="2000" dirty="0">
                <a:solidFill>
                  <a:schemeClr val="accent2"/>
                </a:solidFill>
                <a:latin typeface="Calibri" pitchFamily="34" charset="0"/>
              </a:rPr>
              <a:t>Attention pas de majuscule au nom du fond de carte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55" y="3497944"/>
            <a:ext cx="4991100" cy="31146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97944"/>
            <a:ext cx="4914900" cy="3268616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fr-FR" sz="2800" dirty="0">
                <a:latin typeface="Calibri" pitchFamily="34" charset="0"/>
              </a:rPr>
              <a:t>Les fonds de cartes de Mapbox &gt; tuiles vectorielles </a:t>
            </a:r>
            <a:r>
              <a:rPr lang="fr-FR" sz="2800" dirty="0">
                <a:latin typeface="Calibri" pitchFamily="34" charset="0"/>
                <a:sym typeface="Wingdings" panose="05000000000000000000" pitchFamily="2" charset="2"/>
              </a:rPr>
              <a:t></a:t>
            </a:r>
            <a:endParaRPr lang="fr-FR" sz="2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Changer de fond de carte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173" y="1690688"/>
            <a:ext cx="11275654" cy="44622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/>
              <a:t>Mettre un fond de carte personnel </a:t>
            </a:r>
          </a:p>
        </p:txBody>
      </p:sp>
      <p:sp>
        <p:nvSpPr>
          <p:cNvPr id="37890" name="Espace réservé du contenu 2"/>
          <p:cNvSpPr>
            <a:spLocks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fr-FR" sz="2800" dirty="0">
                <a:latin typeface="Calibri" pitchFamily="34" charset="0"/>
              </a:rPr>
              <a:t>Mettre votre clef d’accès personnelle à la place de celle fournie</a:t>
            </a:r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8450" y="2576513"/>
            <a:ext cx="6886575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9"/>
          <p:cNvSpPr>
            <a:spLocks noChangeArrowheads="1"/>
          </p:cNvSpPr>
          <p:nvPr/>
        </p:nvSpPr>
        <p:spPr bwMode="auto">
          <a:xfrm>
            <a:off x="6148388" y="4252913"/>
            <a:ext cx="1227137" cy="2555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dirty="0"/>
              <a:t>Incorporer un fond de carte personnel </a:t>
            </a:r>
          </a:p>
        </p:txBody>
      </p:sp>
      <p:sp>
        <p:nvSpPr>
          <p:cNvPr id="38915" name="Espace réservé du contenu 2"/>
          <p:cNvSpPr>
            <a:spLocks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fr-FR" sz="2800" dirty="0">
                <a:latin typeface="Calibri" pitchFamily="34" charset="0"/>
              </a:rPr>
              <a:t>Récupérer l’URL de votre fond de carte personnel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89" y="2575328"/>
            <a:ext cx="5331142" cy="2851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477" y="3563624"/>
            <a:ext cx="6364140" cy="31967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9797369" y="5628504"/>
            <a:ext cx="1898241" cy="41524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535510" y="4014651"/>
            <a:ext cx="775233" cy="23492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Incorporer un fond de carte personnel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18521"/>
            <a:ext cx="10515600" cy="396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60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295" y="1226313"/>
            <a:ext cx="5175826" cy="4482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8310" y="5988701"/>
            <a:ext cx="7901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dirty="0">
                <a:hlinkClick r:id="rId3"/>
              </a:rPr>
              <a:t>https://bl.ocks.org/mastersigat/3b97a088768a11552fa9c85a1806f3e5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8029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Ajouter des données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OSM, données hébergées et données en local</a:t>
            </a:r>
          </a:p>
        </p:txBody>
      </p:sp>
    </p:spTree>
    <p:extLst>
      <p:ext uri="{BB962C8B-B14F-4D97-AF65-F5344CB8AC3E}">
        <p14:creationId xmlns:p14="http://schemas.microsoft.com/office/powerpoint/2010/main" val="1780375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Ajout de données OSM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MapboxGL permet aussi de mobiliser des données OSM</a:t>
            </a:r>
          </a:p>
          <a:p>
            <a:pPr lvl="1"/>
            <a:r>
              <a:rPr lang="fr-FR" dirty="0"/>
              <a:t>Le jeux de données (</a:t>
            </a:r>
            <a:r>
              <a:rPr lang="fr-FR" i="1" dirty="0" err="1"/>
              <a:t>tileset</a:t>
            </a:r>
            <a:r>
              <a:rPr lang="fr-FR" dirty="0"/>
              <a:t>) Mapbox Streets v7 propose un ensemble de couches OSM (routes, bâtiments, labels, hydrologie,…)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060" y="3317331"/>
            <a:ext cx="4779034" cy="33126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9048" y="3635373"/>
            <a:ext cx="39909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à coins arrondis 6"/>
          <p:cNvSpPr/>
          <p:nvPr/>
        </p:nvSpPr>
        <p:spPr>
          <a:xfrm>
            <a:off x="1222664" y="5952226"/>
            <a:ext cx="450861" cy="22473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4554988" y="3950898"/>
            <a:ext cx="793389" cy="15556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403931" y="3497919"/>
            <a:ext cx="1991086" cy="322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600" dirty="0">
                <a:solidFill>
                  <a:srgbClr val="CC0000"/>
                </a:solidFill>
                <a:latin typeface="Calibri" pitchFamily="34" charset="0"/>
              </a:rPr>
              <a:t>ID du </a:t>
            </a:r>
            <a:r>
              <a:rPr lang="fr-FR" sz="1600" dirty="0" err="1">
                <a:solidFill>
                  <a:srgbClr val="CC0000"/>
                </a:solidFill>
                <a:latin typeface="Calibri" pitchFamily="34" charset="0"/>
              </a:rPr>
              <a:t>tileset</a:t>
            </a:r>
            <a:r>
              <a:rPr lang="fr-FR" sz="1600" dirty="0">
                <a:solidFill>
                  <a:srgbClr val="CC0000"/>
                </a:solidFill>
                <a:latin typeface="Calibri" pitchFamily="34" charset="0"/>
              </a:rPr>
              <a:t> OSM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21224" y="5472493"/>
            <a:ext cx="2443383" cy="322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600" dirty="0">
                <a:solidFill>
                  <a:srgbClr val="CC0000"/>
                </a:solidFill>
                <a:latin typeface="Calibri" pitchFamily="34" charset="0"/>
              </a:rPr>
              <a:t>Nom de la couche</a:t>
            </a:r>
          </a:p>
        </p:txBody>
      </p:sp>
    </p:spTree>
    <p:extLst>
      <p:ext uri="{BB962C8B-B14F-4D97-AF65-F5344CB8AC3E}">
        <p14:creationId xmlns:p14="http://schemas.microsoft.com/office/powerpoint/2010/main" val="1847940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Ajout de données OSM</a:t>
            </a:r>
          </a:p>
        </p:txBody>
      </p:sp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1876425" y="2752725"/>
            <a:ext cx="8274050" cy="403187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 err="1">
                <a:solidFill>
                  <a:schemeClr val="accent2"/>
                </a:solidFill>
                <a:latin typeface="Calibri" pitchFamily="34" charset="0"/>
              </a:rPr>
              <a:t>map.on</a:t>
            </a:r>
            <a:r>
              <a:rPr lang="fr-FR" sz="1600" dirty="0">
                <a:solidFill>
                  <a:schemeClr val="accent2"/>
                </a:solidFill>
                <a:latin typeface="Calibri" pitchFamily="34" charset="0"/>
              </a:rPr>
              <a:t>('</a:t>
            </a:r>
            <a:r>
              <a:rPr lang="fr-FR" sz="1600" dirty="0" err="1">
                <a:solidFill>
                  <a:schemeClr val="accent2"/>
                </a:solidFill>
                <a:latin typeface="Calibri" pitchFamily="34" charset="0"/>
              </a:rPr>
              <a:t>load</a:t>
            </a:r>
            <a:r>
              <a:rPr lang="fr-FR" sz="1600" dirty="0">
                <a:solidFill>
                  <a:schemeClr val="accent2"/>
                </a:solidFill>
                <a:latin typeface="Calibri" pitchFamily="34" charset="0"/>
              </a:rPr>
              <a:t>', </a:t>
            </a:r>
            <a:r>
              <a:rPr lang="fr-FR" sz="1600" dirty="0" err="1">
                <a:solidFill>
                  <a:schemeClr val="accent2"/>
                </a:solidFill>
                <a:latin typeface="Calibri" pitchFamily="34" charset="0"/>
              </a:rPr>
              <a:t>function</a:t>
            </a:r>
            <a:r>
              <a:rPr lang="fr-FR" sz="1600" dirty="0">
                <a:solidFill>
                  <a:schemeClr val="accent2"/>
                </a:solidFill>
                <a:latin typeface="Calibri" pitchFamily="34" charset="0"/>
              </a:rPr>
              <a:t> () {</a:t>
            </a:r>
          </a:p>
          <a:p>
            <a:r>
              <a:rPr lang="fr-FR" sz="1600" dirty="0">
                <a:latin typeface="Calibri" pitchFamily="34" charset="0"/>
              </a:rPr>
              <a:t> </a:t>
            </a:r>
          </a:p>
          <a:p>
            <a:r>
              <a:rPr lang="fr-FR" sz="1600" dirty="0">
                <a:latin typeface="Calibri" pitchFamily="34" charset="0"/>
              </a:rPr>
              <a:t> </a:t>
            </a:r>
            <a:r>
              <a:rPr lang="fr-FR" sz="1600" dirty="0" err="1">
                <a:latin typeface="Calibri" pitchFamily="34" charset="0"/>
              </a:rPr>
              <a:t>map.addSource</a:t>
            </a:r>
            <a:r>
              <a:rPr lang="fr-FR" sz="1600" dirty="0">
                <a:latin typeface="Calibri" pitchFamily="34" charset="0"/>
              </a:rPr>
              <a:t>('mapbox-streets-v7', {</a:t>
            </a:r>
          </a:p>
          <a:p>
            <a:r>
              <a:rPr lang="fr-FR" sz="1600" dirty="0">
                <a:latin typeface="Calibri" pitchFamily="34" charset="0"/>
              </a:rPr>
              <a:t>   type: '</a:t>
            </a:r>
            <a:r>
              <a:rPr lang="fr-FR" sz="1600" dirty="0" err="1">
                <a:latin typeface="Calibri" pitchFamily="34" charset="0"/>
              </a:rPr>
              <a:t>vector</a:t>
            </a:r>
            <a:r>
              <a:rPr lang="fr-FR" sz="1600" dirty="0">
                <a:latin typeface="Calibri" pitchFamily="34" charset="0"/>
              </a:rPr>
              <a:t>',</a:t>
            </a:r>
          </a:p>
          <a:p>
            <a:r>
              <a:rPr lang="fr-FR" sz="1600" dirty="0">
                <a:latin typeface="Calibri" pitchFamily="34" charset="0"/>
              </a:rPr>
              <a:t>   url: '</a:t>
            </a:r>
            <a:r>
              <a:rPr lang="fr-FR" sz="1600" dirty="0" err="1">
                <a:latin typeface="Calibri" pitchFamily="34" charset="0"/>
              </a:rPr>
              <a:t>mapbox</a:t>
            </a:r>
            <a:r>
              <a:rPr lang="fr-FR" sz="1600" dirty="0">
                <a:latin typeface="Calibri" pitchFamily="34" charset="0"/>
              </a:rPr>
              <a:t>://mapbox.mapbox-streets-v7'});</a:t>
            </a:r>
          </a:p>
          <a:p>
            <a:r>
              <a:rPr lang="fr-FR" sz="1600" dirty="0">
                <a:latin typeface="Calibri" pitchFamily="34" charset="0"/>
              </a:rPr>
              <a:t>  </a:t>
            </a:r>
          </a:p>
          <a:p>
            <a:r>
              <a:rPr lang="fr-FR" sz="1600" dirty="0">
                <a:latin typeface="Calibri" pitchFamily="34" charset="0"/>
              </a:rPr>
              <a:t>  </a:t>
            </a:r>
            <a:r>
              <a:rPr lang="fr-FR" sz="1600" dirty="0" err="1">
                <a:latin typeface="Calibri" pitchFamily="34" charset="0"/>
              </a:rPr>
              <a:t>map.addLayer</a:t>
            </a:r>
            <a:r>
              <a:rPr lang="fr-FR" sz="1600" dirty="0">
                <a:latin typeface="Calibri" pitchFamily="34" charset="0"/>
              </a:rPr>
              <a:t>({</a:t>
            </a:r>
          </a:p>
          <a:p>
            <a:r>
              <a:rPr lang="fr-FR" sz="1600" dirty="0">
                <a:latin typeface="Calibri" pitchFamily="34" charset="0"/>
              </a:rPr>
              <a:t>        "id": "Routes",</a:t>
            </a:r>
          </a:p>
          <a:p>
            <a:r>
              <a:rPr lang="fr-FR" sz="1600" dirty="0">
                <a:latin typeface="Calibri" pitchFamily="34" charset="0"/>
              </a:rPr>
              <a:t>        "type": "line",</a:t>
            </a:r>
          </a:p>
          <a:p>
            <a:r>
              <a:rPr lang="fr-FR" sz="1600" dirty="0">
                <a:latin typeface="Calibri" pitchFamily="34" charset="0"/>
              </a:rPr>
              <a:t>        "source": "mapbox-streets-v7",</a:t>
            </a:r>
          </a:p>
          <a:p>
            <a:r>
              <a:rPr lang="fr-FR" sz="1600" dirty="0">
                <a:latin typeface="Calibri" pitchFamily="34" charset="0"/>
              </a:rPr>
              <a:t>        "</a:t>
            </a:r>
            <a:r>
              <a:rPr lang="fr-FR" sz="1600" dirty="0" err="1">
                <a:latin typeface="Calibri" pitchFamily="34" charset="0"/>
              </a:rPr>
              <a:t>layout</a:t>
            </a:r>
            <a:r>
              <a:rPr lang="fr-FR" sz="1600" dirty="0">
                <a:latin typeface="Calibri" pitchFamily="34" charset="0"/>
              </a:rPr>
              <a:t>": {'</a:t>
            </a:r>
            <a:r>
              <a:rPr lang="fr-FR" sz="1600" dirty="0" err="1">
                <a:latin typeface="Calibri" pitchFamily="34" charset="0"/>
              </a:rPr>
              <a:t>visibility</a:t>
            </a:r>
            <a:r>
              <a:rPr lang="fr-FR" sz="1600" dirty="0">
                <a:latin typeface="Calibri" pitchFamily="34" charset="0"/>
              </a:rPr>
              <a:t>': 'visible'},</a:t>
            </a:r>
          </a:p>
          <a:p>
            <a:r>
              <a:rPr lang="fr-FR" sz="1600" dirty="0">
                <a:latin typeface="Calibri" pitchFamily="34" charset="0"/>
              </a:rPr>
              <a:t>        "source-layer": "road",</a:t>
            </a:r>
          </a:p>
          <a:p>
            <a:r>
              <a:rPr lang="fr-FR" sz="1600" dirty="0">
                <a:latin typeface="Calibri" pitchFamily="34" charset="0"/>
              </a:rPr>
              <a:t>        "</a:t>
            </a:r>
            <a:r>
              <a:rPr lang="fr-FR" sz="1600" dirty="0" err="1">
                <a:latin typeface="Calibri" pitchFamily="34" charset="0"/>
              </a:rPr>
              <a:t>paint</a:t>
            </a:r>
            <a:r>
              <a:rPr lang="fr-FR" sz="1600" dirty="0">
                <a:latin typeface="Calibri" pitchFamily="34" charset="0"/>
              </a:rPr>
              <a:t>": {"line-</a:t>
            </a:r>
            <a:r>
              <a:rPr lang="fr-FR" sz="1600" dirty="0" err="1">
                <a:latin typeface="Calibri" pitchFamily="34" charset="0"/>
              </a:rPr>
              <a:t>color</a:t>
            </a:r>
            <a:r>
              <a:rPr lang="fr-FR" sz="1600" dirty="0">
                <a:latin typeface="Calibri" pitchFamily="34" charset="0"/>
              </a:rPr>
              <a:t>": "#FF7F50", "line-</a:t>
            </a:r>
            <a:r>
              <a:rPr lang="fr-FR" sz="1600" dirty="0" err="1">
                <a:latin typeface="Calibri" pitchFamily="34" charset="0"/>
              </a:rPr>
              <a:t>width</a:t>
            </a:r>
            <a:r>
              <a:rPr lang="fr-FR" sz="1600" dirty="0">
                <a:latin typeface="Calibri" pitchFamily="34" charset="0"/>
              </a:rPr>
              <a:t>": 1}</a:t>
            </a:r>
          </a:p>
          <a:p>
            <a:r>
              <a:rPr lang="fr-FR" sz="1600" dirty="0">
                <a:latin typeface="Calibri" pitchFamily="34" charset="0"/>
              </a:rPr>
              <a:t>    }); </a:t>
            </a:r>
          </a:p>
          <a:p>
            <a:endParaRPr lang="fr-FR" sz="1600" dirty="0">
              <a:latin typeface="Calibri" pitchFamily="34" charset="0"/>
            </a:endParaRPr>
          </a:p>
          <a:p>
            <a:r>
              <a:rPr lang="fr-FR" sz="1600" dirty="0">
                <a:solidFill>
                  <a:schemeClr val="accent2"/>
                </a:solidFill>
                <a:latin typeface="Calibri" pitchFamily="34" charset="0"/>
              </a:rPr>
              <a:t>   });</a:t>
            </a:r>
          </a:p>
        </p:txBody>
      </p:sp>
      <p:sp>
        <p:nvSpPr>
          <p:cNvPr id="40963" name="Espace réservé du contenu 2"/>
          <p:cNvSpPr>
            <a:spLocks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fr-FR" sz="2800" dirty="0">
                <a:latin typeface="Calibri" pitchFamily="34" charset="0"/>
              </a:rPr>
              <a:t>Ajouter cette commande à la fin du script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fr-FR" dirty="0">
                <a:latin typeface="Calibri" pitchFamily="34" charset="0"/>
              </a:rPr>
              <a:t>On appel ici les routes issues d’OSM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L’écosystème Mapbox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5804140" cy="4351338"/>
          </a:xfrm>
        </p:spPr>
        <p:txBody>
          <a:bodyPr/>
          <a:lstStyle/>
          <a:p>
            <a:r>
              <a:rPr lang="fr-FR" dirty="0"/>
              <a:t>Mapbox Studio </a:t>
            </a:r>
          </a:p>
          <a:p>
            <a:pPr lvl="1"/>
            <a:r>
              <a:rPr lang="fr-FR" dirty="0"/>
              <a:t>Créer des fonds de carte (</a:t>
            </a:r>
            <a:r>
              <a:rPr lang="fr-FR" i="1" dirty="0"/>
              <a:t>style</a:t>
            </a:r>
            <a:r>
              <a:rPr lang="fr-FR" dirty="0"/>
              <a:t>)</a:t>
            </a:r>
          </a:p>
          <a:p>
            <a:pPr lvl="1"/>
            <a:r>
              <a:rPr lang="fr-FR" dirty="0"/>
              <a:t>Héberger des jeux de données (</a:t>
            </a:r>
            <a:r>
              <a:rPr lang="fr-FR" i="1" dirty="0" err="1"/>
              <a:t>tilesets</a:t>
            </a:r>
            <a:r>
              <a:rPr lang="fr-FR" dirty="0"/>
              <a:t>)</a:t>
            </a:r>
          </a:p>
          <a:p>
            <a:pPr lvl="2"/>
            <a:r>
              <a:rPr lang="fr-FR" dirty="0">
                <a:cs typeface="Calibri"/>
              </a:rPr>
              <a:t>Sous forme de tuiles vectorielles</a:t>
            </a:r>
          </a:p>
          <a:p>
            <a:endParaRPr lang="fr-FR" dirty="0"/>
          </a:p>
          <a:p>
            <a:r>
              <a:rPr lang="fr-FR" dirty="0"/>
              <a:t>API MapboxGL.js</a:t>
            </a:r>
          </a:p>
          <a:p>
            <a:pPr lvl="1"/>
            <a:r>
              <a:rPr lang="fr-FR" dirty="0"/>
              <a:t>Bibliothèque JavaScript pour créer des cartes Web</a:t>
            </a:r>
          </a:p>
          <a:p>
            <a:pPr lvl="1"/>
            <a:r>
              <a:rPr lang="fr-FR" dirty="0">
                <a:solidFill>
                  <a:schemeClr val="accent2"/>
                </a:solidFill>
              </a:rPr>
              <a:t>La mobilisation de MapboxGL nécessite une clef d’accès = besoin d’un compte Mapbox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548" y="1278692"/>
            <a:ext cx="3664339" cy="22158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707" y="4346200"/>
            <a:ext cx="4599317" cy="14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55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876425" y="2752725"/>
            <a:ext cx="8274050" cy="378565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  <a:latin typeface="Calibri" pitchFamily="34" charset="0"/>
              </a:rPr>
              <a:t>map.on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('</a:t>
            </a:r>
            <a:r>
              <a:rPr lang="fr-FR" sz="1600" dirty="0" err="1">
                <a:solidFill>
                  <a:schemeClr val="bg1"/>
                </a:solidFill>
                <a:latin typeface="Calibri" pitchFamily="34" charset="0"/>
              </a:rPr>
              <a:t>load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', </a:t>
            </a:r>
            <a:r>
              <a:rPr lang="fr-FR" sz="1600" dirty="0" err="1">
                <a:solidFill>
                  <a:schemeClr val="bg1"/>
                </a:solidFill>
                <a:latin typeface="Calibri" pitchFamily="34" charset="0"/>
              </a:rPr>
              <a:t>function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 () {</a:t>
            </a:r>
          </a:p>
          <a:p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Calibri" pitchFamily="34" charset="0"/>
              </a:rPr>
              <a:t>map.addSource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('</a:t>
            </a:r>
            <a:r>
              <a:rPr lang="fr-FR" sz="1600" dirty="0">
                <a:solidFill>
                  <a:schemeClr val="accent1"/>
                </a:solidFill>
                <a:latin typeface="Calibri" pitchFamily="34" charset="0"/>
              </a:rPr>
              <a:t>mapbox-streets-v7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', {</a:t>
            </a:r>
          </a:p>
          <a:p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   type: '</a:t>
            </a:r>
            <a:r>
              <a:rPr lang="fr-FR" sz="1600" dirty="0" err="1">
                <a:solidFill>
                  <a:schemeClr val="bg1"/>
                </a:solidFill>
                <a:latin typeface="Calibri" pitchFamily="34" charset="0"/>
              </a:rPr>
              <a:t>vector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',</a:t>
            </a:r>
          </a:p>
          <a:p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   url: '</a:t>
            </a:r>
            <a:r>
              <a:rPr lang="fr-FR" sz="1600" dirty="0" err="1">
                <a:solidFill>
                  <a:schemeClr val="bg1"/>
                </a:solidFill>
                <a:latin typeface="Calibri" pitchFamily="34" charset="0"/>
              </a:rPr>
              <a:t>mapbox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://</a:t>
            </a:r>
            <a:r>
              <a:rPr lang="fr-FR" sz="1600" dirty="0">
                <a:solidFill>
                  <a:schemeClr val="accent2"/>
                </a:solidFill>
                <a:latin typeface="Calibri" pitchFamily="34" charset="0"/>
              </a:rPr>
              <a:t>mapbox.mapbox-streets-v7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'});</a:t>
            </a:r>
          </a:p>
          <a:p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  </a:t>
            </a:r>
          </a:p>
          <a:p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  </a:t>
            </a:r>
            <a:r>
              <a:rPr lang="fr-FR" sz="1600" dirty="0" err="1">
                <a:solidFill>
                  <a:schemeClr val="bg1"/>
                </a:solidFill>
                <a:latin typeface="Calibri" pitchFamily="34" charset="0"/>
              </a:rPr>
              <a:t>map.addLayer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({</a:t>
            </a:r>
          </a:p>
          <a:p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        "id": "Routes",</a:t>
            </a:r>
          </a:p>
          <a:p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        "type": "line",</a:t>
            </a:r>
          </a:p>
          <a:p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        "source": "</a:t>
            </a:r>
            <a:r>
              <a:rPr lang="fr-FR" sz="1600" dirty="0">
                <a:solidFill>
                  <a:schemeClr val="accent1"/>
                </a:solidFill>
                <a:latin typeface="Calibri" pitchFamily="34" charset="0"/>
              </a:rPr>
              <a:t>mapbox-streets-v7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",</a:t>
            </a:r>
          </a:p>
          <a:p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        "</a:t>
            </a:r>
            <a:r>
              <a:rPr lang="fr-FR" sz="1600" dirty="0" err="1">
                <a:solidFill>
                  <a:schemeClr val="bg1"/>
                </a:solidFill>
                <a:latin typeface="Calibri" pitchFamily="34" charset="0"/>
              </a:rPr>
              <a:t>layout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": {'</a:t>
            </a:r>
            <a:r>
              <a:rPr lang="fr-FR" sz="1600" dirty="0" err="1">
                <a:solidFill>
                  <a:schemeClr val="bg1"/>
                </a:solidFill>
                <a:latin typeface="Calibri" pitchFamily="34" charset="0"/>
              </a:rPr>
              <a:t>visibility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': 'visible'},</a:t>
            </a:r>
          </a:p>
          <a:p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        "source-layer": "</a:t>
            </a:r>
            <a:r>
              <a:rPr lang="fr-FR" sz="1600" dirty="0">
                <a:solidFill>
                  <a:srgbClr val="FF0000"/>
                </a:solidFill>
                <a:latin typeface="Calibri" pitchFamily="34" charset="0"/>
              </a:rPr>
              <a:t>road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",</a:t>
            </a:r>
          </a:p>
          <a:p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        "</a:t>
            </a:r>
            <a:r>
              <a:rPr lang="fr-FR" sz="1600" dirty="0" err="1">
                <a:solidFill>
                  <a:schemeClr val="bg1"/>
                </a:solidFill>
                <a:latin typeface="Calibri" pitchFamily="34" charset="0"/>
              </a:rPr>
              <a:t>paint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": {"line-</a:t>
            </a:r>
            <a:r>
              <a:rPr lang="fr-FR" sz="1600" dirty="0" err="1">
                <a:solidFill>
                  <a:schemeClr val="bg1"/>
                </a:solidFill>
                <a:latin typeface="Calibri" pitchFamily="34" charset="0"/>
              </a:rPr>
              <a:t>color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": "#FF7F50", "line-</a:t>
            </a:r>
            <a:r>
              <a:rPr lang="fr-FR" sz="1600" dirty="0" err="1">
                <a:solidFill>
                  <a:schemeClr val="bg1"/>
                </a:solidFill>
                <a:latin typeface="Calibri" pitchFamily="34" charset="0"/>
              </a:rPr>
              <a:t>width</a:t>
            </a:r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": 1}</a:t>
            </a:r>
          </a:p>
          <a:p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    }); </a:t>
            </a:r>
          </a:p>
          <a:p>
            <a:r>
              <a:rPr lang="fr-FR" sz="1600" dirty="0">
                <a:solidFill>
                  <a:schemeClr val="bg1"/>
                </a:solidFill>
                <a:latin typeface="Calibri" pitchFamily="34" charset="0"/>
              </a:rPr>
              <a:t>   });</a:t>
            </a:r>
          </a:p>
        </p:txBody>
      </p:sp>
      <p:sp>
        <p:nvSpPr>
          <p:cNvPr id="41985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/>
              <a:t>Ajout de données OSM</a:t>
            </a:r>
          </a:p>
        </p:txBody>
      </p:sp>
      <p:sp>
        <p:nvSpPr>
          <p:cNvPr id="41987" name="Espace réservé du contenu 2"/>
          <p:cNvSpPr>
            <a:spLocks/>
          </p:cNvSpPr>
          <p:nvPr/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fr-FR" sz="2800" dirty="0">
                <a:latin typeface="Calibri" pitchFamily="34" charset="0"/>
              </a:rPr>
              <a:t>Ajouter cette commande à la fin du script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fr-FR" dirty="0">
                <a:latin typeface="Calibri" pitchFamily="34" charset="0"/>
              </a:rPr>
              <a:t>On appel ici les routes</a:t>
            </a:r>
          </a:p>
        </p:txBody>
      </p:sp>
      <p:sp>
        <p:nvSpPr>
          <p:cNvPr id="41988" name="Rectangle 9"/>
          <p:cNvSpPr>
            <a:spLocks noChangeArrowheads="1"/>
          </p:cNvSpPr>
          <p:nvPr/>
        </p:nvSpPr>
        <p:spPr bwMode="auto">
          <a:xfrm>
            <a:off x="1927225" y="3261519"/>
            <a:ext cx="4206875" cy="8223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6357938" y="3481388"/>
            <a:ext cx="2811462" cy="2936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t">
            <a:spAutoFit/>
          </a:bodyPr>
          <a:lstStyle/>
          <a:p>
            <a:pPr>
              <a:lnSpc>
                <a:spcPct val="90000"/>
              </a:lnSpc>
            </a:pPr>
            <a:r>
              <a:rPr lang="fr-FR" sz="1400" dirty="0">
                <a:solidFill>
                  <a:srgbClr val="CC0000"/>
                </a:solidFill>
                <a:latin typeface="Calibri" pitchFamily="34" charset="0"/>
              </a:rPr>
              <a:t>Définition de la source de données</a:t>
            </a:r>
          </a:p>
        </p:txBody>
      </p:sp>
      <p:sp>
        <p:nvSpPr>
          <p:cNvPr id="41990" name="Rectangle 9"/>
          <p:cNvSpPr>
            <a:spLocks noChangeArrowheads="1"/>
          </p:cNvSpPr>
          <p:nvPr/>
        </p:nvSpPr>
        <p:spPr bwMode="auto">
          <a:xfrm>
            <a:off x="1917700" y="4193381"/>
            <a:ext cx="4841875" cy="225901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6800850" y="5029200"/>
            <a:ext cx="2811463" cy="2936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t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400" dirty="0">
                <a:solidFill>
                  <a:srgbClr val="CC0000"/>
                </a:solidFill>
                <a:latin typeface="Calibri" pitchFamily="34" charset="0"/>
              </a:rPr>
              <a:t>C couche de données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208" y="1516466"/>
            <a:ext cx="10387583" cy="5130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00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Ajout de données OSM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060428" y="4685211"/>
            <a:ext cx="3528990" cy="182207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Ajout de données OSM</a:t>
            </a:r>
          </a:p>
        </p:txBody>
      </p:sp>
      <p:sp>
        <p:nvSpPr>
          <p:cNvPr id="47106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dirty="0"/>
              <a:t>Ajout du </a:t>
            </a:r>
            <a:r>
              <a:rPr lang="fr-FR" dirty="0">
                <a:solidFill>
                  <a:schemeClr val="accent2"/>
                </a:solidFill>
              </a:rPr>
              <a:t>réseau hydrographique </a:t>
            </a:r>
          </a:p>
          <a:p>
            <a:pPr lvl="1" eaLnBrk="1" hangingPunct="1"/>
            <a:r>
              <a:rPr lang="fr-FR" dirty="0"/>
              <a:t>Ajouter à la suite de l’appel de la couche des routes juste un appel de couche car la source est la même que pour les routes (</a:t>
            </a:r>
            <a:r>
              <a:rPr lang="fr-FR" i="1" dirty="0"/>
              <a:t>mapbox-streets-v7</a:t>
            </a:r>
            <a:r>
              <a:rPr lang="fr-FR" dirty="0"/>
              <a:t>)</a:t>
            </a: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2238375" y="3591640"/>
            <a:ext cx="7715250" cy="25853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/>
              <a:t>// Hydrologie</a:t>
            </a:r>
          </a:p>
          <a:p>
            <a:endParaRPr lang="fr-FR" dirty="0"/>
          </a:p>
          <a:p>
            <a:r>
              <a:rPr lang="fr-FR" dirty="0" err="1"/>
              <a:t>map.addLayer</a:t>
            </a:r>
            <a:r>
              <a:rPr lang="fr-FR" dirty="0"/>
              <a:t>({"id": "hydrologie",</a:t>
            </a:r>
          </a:p>
          <a:p>
            <a:r>
              <a:rPr lang="fr-FR" dirty="0"/>
              <a:t>                         "type": "line", </a:t>
            </a:r>
          </a:p>
          <a:p>
            <a:r>
              <a:rPr lang="fr-FR" dirty="0"/>
              <a:t>                         "source": "mapbox-streets-v7",</a:t>
            </a:r>
          </a:p>
          <a:p>
            <a:r>
              <a:rPr lang="fr-FR" dirty="0"/>
              <a:t>                         "source-layer": "</a:t>
            </a:r>
            <a:r>
              <a:rPr lang="fr-FR" dirty="0" err="1"/>
              <a:t>waterway</a:t>
            </a:r>
            <a:r>
              <a:rPr lang="fr-FR" dirty="0"/>
              <a:t>",</a:t>
            </a:r>
          </a:p>
          <a:p>
            <a:r>
              <a:rPr lang="fr-FR" dirty="0"/>
              <a:t>                         "</a:t>
            </a:r>
            <a:r>
              <a:rPr lang="fr-FR" dirty="0" err="1"/>
              <a:t>paint</a:t>
            </a:r>
            <a:r>
              <a:rPr lang="fr-FR" dirty="0"/>
              <a:t>": {"line-</a:t>
            </a:r>
            <a:r>
              <a:rPr lang="fr-FR" dirty="0" err="1"/>
              <a:t>color</a:t>
            </a:r>
            <a:r>
              <a:rPr lang="fr-FR" dirty="0"/>
              <a:t>": "#4dd2ff",</a:t>
            </a:r>
          </a:p>
          <a:p>
            <a:r>
              <a:rPr lang="fr-FR" dirty="0"/>
              <a:t>                         "line-</a:t>
            </a:r>
            <a:r>
              <a:rPr lang="fr-FR" dirty="0" err="1"/>
              <a:t>width</a:t>
            </a:r>
            <a:r>
              <a:rPr lang="fr-FR" dirty="0"/>
              <a:t>": 3}</a:t>
            </a:r>
          </a:p>
          <a:p>
            <a:r>
              <a:rPr lang="fr-FR" dirty="0"/>
              <a:t>    });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12" y="1690688"/>
            <a:ext cx="11457775" cy="49248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12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Ajout de données OSM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758299" y="4441371"/>
            <a:ext cx="3744031" cy="166076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Ajout de données OSM</a:t>
            </a:r>
          </a:p>
        </p:txBody>
      </p:sp>
      <p:sp>
        <p:nvSpPr>
          <p:cNvPr id="44034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dirty="0"/>
              <a:t>Ajout les </a:t>
            </a:r>
            <a:r>
              <a:rPr lang="fr-FR" dirty="0">
                <a:solidFill>
                  <a:schemeClr val="accent2"/>
                </a:solidFill>
              </a:rPr>
              <a:t>bâtiments </a:t>
            </a:r>
            <a:r>
              <a:rPr lang="fr-FR" dirty="0"/>
              <a:t>(ajouter juste un appel de couche car la source est la même que pour les routes)</a:t>
            </a:r>
          </a:p>
        </p:txBody>
      </p:sp>
      <p:sp>
        <p:nvSpPr>
          <p:cNvPr id="2" name="Rectangle 1"/>
          <p:cNvSpPr/>
          <p:nvPr/>
        </p:nvSpPr>
        <p:spPr>
          <a:xfrm>
            <a:off x="2029097" y="3146533"/>
            <a:ext cx="6096000" cy="28623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fr-FR" dirty="0"/>
              <a:t>// </a:t>
            </a:r>
            <a:r>
              <a:rPr lang="fr-FR" dirty="0" err="1"/>
              <a:t>Batiments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map.addLayer</a:t>
            </a:r>
            <a:r>
              <a:rPr lang="fr-FR" dirty="0"/>
              <a:t>({</a:t>
            </a:r>
          </a:p>
          <a:p>
            <a:r>
              <a:rPr lang="fr-FR" dirty="0"/>
              <a:t>        "id": "</a:t>
            </a:r>
            <a:r>
              <a:rPr lang="fr-FR" dirty="0" err="1"/>
              <a:t>batiments</a:t>
            </a:r>
            <a:r>
              <a:rPr lang="fr-FR" dirty="0"/>
              <a:t>",</a:t>
            </a:r>
          </a:p>
          <a:p>
            <a:r>
              <a:rPr lang="fr-FR" dirty="0"/>
              <a:t>        "type": "</a:t>
            </a:r>
            <a:r>
              <a:rPr lang="fr-FR" dirty="0" err="1"/>
              <a:t>fill</a:t>
            </a:r>
            <a:r>
              <a:rPr lang="fr-FR" dirty="0"/>
              <a:t>", </a:t>
            </a:r>
          </a:p>
          <a:p>
            <a:r>
              <a:rPr lang="fr-FR" dirty="0"/>
              <a:t>        "source": "mapbox-streets-v7",</a:t>
            </a:r>
          </a:p>
          <a:p>
            <a:r>
              <a:rPr lang="fr-FR" dirty="0"/>
              <a:t>        "source-layer": "building",</a:t>
            </a:r>
          </a:p>
          <a:p>
            <a:r>
              <a:rPr lang="fr-FR" dirty="0"/>
              <a:t>        "</a:t>
            </a:r>
            <a:r>
              <a:rPr lang="fr-FR" dirty="0" err="1"/>
              <a:t>paint</a:t>
            </a:r>
            <a:r>
              <a:rPr lang="fr-FR" dirty="0"/>
              <a:t>": {"</a:t>
            </a:r>
            <a:r>
              <a:rPr lang="fr-FR" dirty="0" err="1"/>
              <a:t>fill-color</a:t>
            </a:r>
            <a:r>
              <a:rPr lang="fr-FR" dirty="0"/>
              <a:t>": "#FFFFFF",</a:t>
            </a:r>
          </a:p>
          <a:p>
            <a:r>
              <a:rPr lang="fr-FR" dirty="0"/>
              <a:t>                     "</a:t>
            </a:r>
            <a:r>
              <a:rPr lang="fr-FR" dirty="0" err="1"/>
              <a:t>fill-opacity</a:t>
            </a:r>
            <a:r>
              <a:rPr lang="fr-FR" dirty="0"/>
              <a:t>": 0.8}</a:t>
            </a:r>
          </a:p>
          <a:p>
            <a:r>
              <a:rPr lang="fr-FR" dirty="0"/>
              <a:t>    });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Ajout de données OSM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00076"/>
            <a:ext cx="10515600" cy="4202436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89224" y="3605348"/>
            <a:ext cx="3744031" cy="166076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50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Filtrer des données OSM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Il est possible de filtrer les données pour l’affichage</a:t>
            </a:r>
          </a:p>
          <a:p>
            <a:pPr lvl="1"/>
            <a:r>
              <a:rPr lang="fr-FR" dirty="0"/>
              <a:t>On peux par exemple filtrer les routes selon leur classe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29" y="2733931"/>
            <a:ext cx="5842571" cy="30357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153" y="3771841"/>
            <a:ext cx="7013418" cy="28257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5058102" y="4684855"/>
            <a:ext cx="6747519" cy="49988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771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Filtrer des données OSM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Je ne veux afficher que les routes à double sens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3320" y="2867056"/>
            <a:ext cx="6096000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fr-FR" dirty="0"/>
              <a:t> </a:t>
            </a:r>
            <a:r>
              <a:rPr lang="fr-FR" dirty="0" err="1"/>
              <a:t>map.addLayer</a:t>
            </a:r>
            <a:r>
              <a:rPr lang="fr-FR" dirty="0"/>
              <a:t>({</a:t>
            </a:r>
          </a:p>
          <a:p>
            <a:r>
              <a:rPr lang="fr-FR" dirty="0"/>
              <a:t>        "id": "routes",</a:t>
            </a:r>
          </a:p>
          <a:p>
            <a:r>
              <a:rPr lang="fr-FR" dirty="0"/>
              <a:t>        "type": "line",</a:t>
            </a:r>
          </a:p>
          <a:p>
            <a:r>
              <a:rPr lang="fr-FR" dirty="0"/>
              <a:t>        "source": "mapbox-streets-v7",</a:t>
            </a:r>
          </a:p>
          <a:p>
            <a:r>
              <a:rPr lang="fr-FR" dirty="0"/>
              <a:t>        "source-layer": "road",</a:t>
            </a:r>
          </a:p>
          <a:p>
            <a:r>
              <a:rPr lang="fr-FR" dirty="0">
                <a:solidFill>
                  <a:schemeClr val="accent2"/>
                </a:solidFill>
              </a:rPr>
              <a:t>        "</a:t>
            </a:r>
            <a:r>
              <a:rPr lang="fr-FR" dirty="0" err="1">
                <a:solidFill>
                  <a:schemeClr val="accent2"/>
                </a:solidFill>
              </a:rPr>
              <a:t>filter</a:t>
            </a:r>
            <a:r>
              <a:rPr lang="fr-FR" dirty="0">
                <a:solidFill>
                  <a:schemeClr val="accent2"/>
                </a:solidFill>
              </a:rPr>
              <a:t>": ['==', 'class', '</a:t>
            </a:r>
            <a:r>
              <a:rPr lang="fr-FR" dirty="0" err="1">
                <a:solidFill>
                  <a:schemeClr val="accent2"/>
                </a:solidFill>
              </a:rPr>
              <a:t>trunk</a:t>
            </a:r>
            <a:r>
              <a:rPr lang="fr-FR" dirty="0">
                <a:solidFill>
                  <a:schemeClr val="accent2"/>
                </a:solidFill>
              </a:rPr>
              <a:t>'],</a:t>
            </a:r>
          </a:p>
          <a:p>
            <a:r>
              <a:rPr lang="fr-FR" dirty="0"/>
              <a:t>        "</a:t>
            </a:r>
            <a:r>
              <a:rPr lang="fr-FR" dirty="0" err="1"/>
              <a:t>layout</a:t>
            </a:r>
            <a:r>
              <a:rPr lang="fr-FR" dirty="0"/>
              <a:t>": {'</a:t>
            </a:r>
            <a:r>
              <a:rPr lang="fr-FR" dirty="0" err="1"/>
              <a:t>visibility</a:t>
            </a:r>
            <a:r>
              <a:rPr lang="fr-FR" dirty="0"/>
              <a:t>': 'visible'},</a:t>
            </a:r>
          </a:p>
          <a:p>
            <a:r>
              <a:rPr lang="fr-FR" dirty="0"/>
              <a:t>        "</a:t>
            </a:r>
            <a:r>
              <a:rPr lang="fr-FR" dirty="0" err="1"/>
              <a:t>paint</a:t>
            </a:r>
            <a:r>
              <a:rPr lang="fr-FR" dirty="0"/>
              <a:t>": {"line-</a:t>
            </a:r>
            <a:r>
              <a:rPr lang="fr-FR" dirty="0" err="1"/>
              <a:t>color</a:t>
            </a:r>
            <a:r>
              <a:rPr lang="fr-FR" dirty="0"/>
              <a:t>": "#ff8533", "line-</a:t>
            </a:r>
            <a:r>
              <a:rPr lang="fr-FR" dirty="0" err="1"/>
              <a:t>width</a:t>
            </a:r>
            <a:r>
              <a:rPr lang="fr-FR" dirty="0"/>
              <a:t>": 1.3}</a:t>
            </a:r>
          </a:p>
          <a:p>
            <a:r>
              <a:rPr lang="fr-FR" dirty="0"/>
              <a:t>    });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214" y="2867056"/>
            <a:ext cx="4774937" cy="344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06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Filtrer des données OSM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Je ne veux afficher que les routes principale (double sens, principale,…)</a:t>
            </a:r>
          </a:p>
        </p:txBody>
      </p:sp>
      <p:sp>
        <p:nvSpPr>
          <p:cNvPr id="4" name="Rectangle 3"/>
          <p:cNvSpPr/>
          <p:nvPr/>
        </p:nvSpPr>
        <p:spPr>
          <a:xfrm>
            <a:off x="223320" y="2867056"/>
            <a:ext cx="6682578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 </a:t>
            </a:r>
            <a:r>
              <a:rPr lang="fr-FR" dirty="0" err="1"/>
              <a:t>map.addLayer</a:t>
            </a:r>
            <a:r>
              <a:rPr lang="fr-FR" dirty="0"/>
              <a:t>({</a:t>
            </a:r>
          </a:p>
          <a:p>
            <a:r>
              <a:rPr lang="fr-FR" dirty="0"/>
              <a:t>        "id": "routes",</a:t>
            </a:r>
          </a:p>
          <a:p>
            <a:r>
              <a:rPr lang="fr-FR" dirty="0"/>
              <a:t>        "type": "line",</a:t>
            </a:r>
          </a:p>
          <a:p>
            <a:r>
              <a:rPr lang="fr-FR" dirty="0"/>
              <a:t>        "source": "mapbox-streets-v7",</a:t>
            </a:r>
          </a:p>
          <a:p>
            <a:r>
              <a:rPr lang="fr-FR" dirty="0"/>
              <a:t>        "source-layer": "road",</a:t>
            </a:r>
          </a:p>
          <a:p>
            <a:r>
              <a:rPr lang="en-US" dirty="0">
                <a:solidFill>
                  <a:schemeClr val="accent2"/>
                </a:solidFill>
              </a:rPr>
              <a:t>        "filter": ["all",  ["in", "class", "motorway", "trunk", "primary"]],</a:t>
            </a:r>
            <a:r>
              <a:rPr lang="fr-FR" dirty="0"/>
              <a:t>        </a:t>
            </a:r>
          </a:p>
          <a:p>
            <a:r>
              <a:rPr lang="fr-FR" dirty="0"/>
              <a:t>        "</a:t>
            </a:r>
            <a:r>
              <a:rPr lang="fr-FR" dirty="0" err="1"/>
              <a:t>layout</a:t>
            </a:r>
            <a:r>
              <a:rPr lang="fr-FR" dirty="0"/>
              <a:t>": {'</a:t>
            </a:r>
            <a:r>
              <a:rPr lang="fr-FR" dirty="0" err="1"/>
              <a:t>visibility</a:t>
            </a:r>
            <a:r>
              <a:rPr lang="fr-FR" dirty="0"/>
              <a:t>': 'visible'},</a:t>
            </a:r>
          </a:p>
          <a:p>
            <a:r>
              <a:rPr lang="fr-FR" dirty="0"/>
              <a:t>        "</a:t>
            </a:r>
            <a:r>
              <a:rPr lang="fr-FR" dirty="0" err="1"/>
              <a:t>paint</a:t>
            </a:r>
            <a:r>
              <a:rPr lang="fr-FR" dirty="0"/>
              <a:t>": {"line-</a:t>
            </a:r>
            <a:r>
              <a:rPr lang="fr-FR" dirty="0" err="1"/>
              <a:t>color</a:t>
            </a:r>
            <a:r>
              <a:rPr lang="fr-FR" dirty="0"/>
              <a:t>": "#ff8533", "line-</a:t>
            </a:r>
            <a:r>
              <a:rPr lang="fr-FR" dirty="0" err="1"/>
              <a:t>width</a:t>
            </a:r>
            <a:r>
              <a:rPr lang="fr-FR" dirty="0"/>
              <a:t>": 1.3}</a:t>
            </a:r>
          </a:p>
          <a:p>
            <a:r>
              <a:rPr lang="fr-FR" dirty="0"/>
              <a:t>    });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701" y="2594611"/>
            <a:ext cx="4361579" cy="358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80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0185" y="6042026"/>
            <a:ext cx="8131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https://bl.ocks.org/mastersigat/deff3908c0f5a4ab86b1167069e03a0d/373ca79f998e08aa42742d03891fcaf732dc3f39</a:t>
            </a:r>
            <a:r>
              <a:rPr lang="fr-FR" dirty="0"/>
              <a:t> 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09966" y="1690688"/>
            <a:ext cx="65720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2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Webmaping</a:t>
            </a:r>
          </a:p>
        </p:txBody>
      </p:sp>
      <p:pic>
        <p:nvPicPr>
          <p:cNvPr id="8" name="Image 8" descr="Une image contenant sport athlétique, sport&#10;&#10;Description générée avec un niveau de confiance élevé">
            <a:extLst>
              <a:ext uri="{FF2B5EF4-FFF2-40B4-BE49-F238E27FC236}">
                <a16:creationId xmlns:a16="http://schemas.microsoft.com/office/drawing/2014/main" id="{0BF8FF7A-5AF1-495E-8838-F443974A3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5685" y="909173"/>
            <a:ext cx="5343525" cy="28384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20191BC-B3BA-497B-A477-73A261A4400B}"/>
              </a:ext>
            </a:extLst>
          </p:cNvPr>
          <p:cNvSpPr txBox="1"/>
          <p:nvPr/>
        </p:nvSpPr>
        <p:spPr>
          <a:xfrm>
            <a:off x="3529723" y="4286469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A500"/>
                </a:solidFill>
                <a:latin typeface="Helvetica Neue"/>
                <a:hlinkClick r:id="rId3"/>
              </a:rPr>
              <a:t>http://maptime.io/anatomy-of-a-web-map/#38</a:t>
            </a:r>
            <a:endParaRPr lang="en-US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EBE8AD-ADB0-408F-BB63-7CD57AADAAA3}"/>
              </a:ext>
            </a:extLst>
          </p:cNvPr>
          <p:cNvSpPr txBox="1"/>
          <p:nvPr/>
        </p:nvSpPr>
        <p:spPr>
          <a:xfrm>
            <a:off x="4715641" y="3879192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/>
              <a:t>Pyramide de tuile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C9F8938-2B3C-49CE-9014-387A3415CEE9}"/>
              </a:ext>
            </a:extLst>
          </p:cNvPr>
          <p:cNvSpPr txBox="1"/>
          <p:nvPr/>
        </p:nvSpPr>
        <p:spPr>
          <a:xfrm>
            <a:off x="783020" y="4903951"/>
            <a:ext cx="10836165" cy="147732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err="1"/>
              <a:t>Webmercator</a:t>
            </a:r>
            <a:r>
              <a:rPr lang="fr-FR" dirty="0"/>
              <a:t> : </a:t>
            </a:r>
            <a:r>
              <a:rPr lang="fr-FR" dirty="0" err="1"/>
              <a:t>lat,long</a:t>
            </a:r>
            <a:r>
              <a:rPr lang="fr-FR" dirty="0"/>
              <a:t> + z ↔ </a:t>
            </a:r>
            <a:r>
              <a:rPr lang="fr-FR" dirty="0" err="1"/>
              <a:t>x,y,z</a:t>
            </a:r>
            <a:endParaRPr lang="fr-FR"/>
          </a:p>
          <a:p>
            <a:pPr marL="285750" indent="-285750" algn="ctr">
              <a:buChar char="•"/>
            </a:pPr>
            <a:r>
              <a:rPr lang="fr-FR" dirty="0">
                <a:hlinkClick r:id="rId4"/>
              </a:rPr>
              <a:t>http://www.maptiler.org/google-maps-coordinates-tile-bounds-projection/</a:t>
            </a:r>
            <a:endParaRPr lang="fr-FR"/>
          </a:p>
          <a:p>
            <a:pPr marL="285750" indent="-285750" algn="ctr">
              <a:buChar char="•"/>
            </a:pPr>
            <a:r>
              <a:rPr lang="fr-FR" dirty="0">
                <a:hlinkClick r:id="rId5"/>
              </a:rPr>
              <a:t>https://wiki.openstreetmap.org/wiki/Slippy_map_tilenames</a:t>
            </a:r>
            <a:endParaRPr lang="fr-FR"/>
          </a:p>
          <a:p>
            <a:pPr marL="285750" indent="-285750" algn="ctr">
              <a:buChar char="•"/>
            </a:pPr>
            <a:r>
              <a:rPr lang="fr-FR" dirty="0">
                <a:hlinkClick r:id="rId6"/>
              </a:rPr>
              <a:t>https://wiki.openstreetmap.org/wiki/Zoom_levels</a:t>
            </a:r>
            <a:endParaRPr lang="fr-FR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136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/>
              <a:t>Ajout de données personnelles</a:t>
            </a:r>
          </a:p>
        </p:txBody>
      </p:sp>
      <p:sp>
        <p:nvSpPr>
          <p:cNvPr id="49154" name="Espace réservé du contenu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fr-FR" dirty="0"/>
              <a:t>Première étape charger des données comme des </a:t>
            </a:r>
            <a:r>
              <a:rPr lang="fr-FR" dirty="0" err="1"/>
              <a:t>Tilesets</a:t>
            </a:r>
            <a:r>
              <a:rPr lang="fr-FR" dirty="0"/>
              <a:t> dans le Studio de Mapbox (csv, </a:t>
            </a:r>
            <a:r>
              <a:rPr lang="fr-FR" dirty="0" err="1"/>
              <a:t>geojson</a:t>
            </a:r>
            <a:r>
              <a:rPr lang="fr-FR" dirty="0"/>
              <a:t>, </a:t>
            </a:r>
            <a:r>
              <a:rPr lang="fr-FR" dirty="0" err="1"/>
              <a:t>gpx</a:t>
            </a:r>
            <a:r>
              <a:rPr lang="fr-FR" dirty="0"/>
              <a:t>, </a:t>
            </a:r>
            <a:r>
              <a:rPr lang="fr-FR" dirty="0" err="1"/>
              <a:t>kml</a:t>
            </a:r>
            <a:r>
              <a:rPr lang="fr-FR" dirty="0"/>
              <a:t>, </a:t>
            </a:r>
            <a:r>
              <a:rPr lang="fr-FR" dirty="0" err="1"/>
              <a:t>shapefile</a:t>
            </a:r>
            <a:r>
              <a:rPr lang="fr-FR" dirty="0"/>
              <a:t> zippé)</a:t>
            </a:r>
          </a:p>
          <a:p>
            <a:pPr marL="742950" lvl="1" indent="-285750" eaLnBrk="1" hangingPunct="1"/>
            <a:r>
              <a:rPr lang="fr-FR" sz="2000" dirty="0"/>
              <a:t>Intégrer le jeu de données des arrêts de bus et celui de la base équipements</a:t>
            </a:r>
          </a:p>
        </p:txBody>
      </p:sp>
      <p:pic>
        <p:nvPicPr>
          <p:cNvPr id="4915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1450" y="3498850"/>
            <a:ext cx="8945563" cy="276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à coins arrondis 5"/>
          <p:cNvSpPr/>
          <p:nvPr/>
        </p:nvSpPr>
        <p:spPr>
          <a:xfrm>
            <a:off x="8920163" y="4370388"/>
            <a:ext cx="1036637" cy="4381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Ajout de données personnelles</a:t>
            </a:r>
          </a:p>
        </p:txBody>
      </p:sp>
      <p:sp>
        <p:nvSpPr>
          <p:cNvPr id="50178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Aller chercher les infos dans le studio de Mapbox (Tilesets)</a:t>
            </a:r>
          </a:p>
        </p:txBody>
      </p:sp>
      <p:pic>
        <p:nvPicPr>
          <p:cNvPr id="50179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8863" y="2597150"/>
            <a:ext cx="6262687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à coins arrondis 5"/>
          <p:cNvSpPr/>
          <p:nvPr/>
        </p:nvSpPr>
        <p:spPr>
          <a:xfrm>
            <a:off x="4060825" y="5354638"/>
            <a:ext cx="1793875" cy="36671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Ajout de données personnelles</a:t>
            </a:r>
          </a:p>
        </p:txBody>
      </p:sp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995454" y="2008188"/>
            <a:ext cx="9855200" cy="34163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 err="1">
                <a:latin typeface="Calibri" pitchFamily="34" charset="0"/>
              </a:rPr>
              <a:t>map.addSource</a:t>
            </a:r>
            <a:r>
              <a:rPr lang="fr-FR" dirty="0">
                <a:latin typeface="Calibri" pitchFamily="34" charset="0"/>
              </a:rPr>
              <a:t>('</a:t>
            </a:r>
            <a:r>
              <a:rPr lang="fr-FR" dirty="0" err="1">
                <a:solidFill>
                  <a:schemeClr val="hlink"/>
                </a:solidFill>
                <a:latin typeface="Calibri" pitchFamily="34" charset="0"/>
              </a:rPr>
              <a:t>Arrets</a:t>
            </a:r>
            <a:r>
              <a:rPr lang="fr-FR" dirty="0">
                <a:latin typeface="Calibri" pitchFamily="34" charset="0"/>
              </a:rPr>
              <a:t>', {</a:t>
            </a:r>
          </a:p>
          <a:p>
            <a:r>
              <a:rPr lang="fr-FR" dirty="0">
                <a:latin typeface="Calibri" pitchFamily="34" charset="0"/>
              </a:rPr>
              <a:t>        type: '</a:t>
            </a:r>
            <a:r>
              <a:rPr lang="fr-FR" dirty="0" err="1">
                <a:latin typeface="Calibri" pitchFamily="34" charset="0"/>
              </a:rPr>
              <a:t>vector</a:t>
            </a:r>
            <a:r>
              <a:rPr lang="fr-FR" dirty="0">
                <a:latin typeface="Calibri" pitchFamily="34" charset="0"/>
              </a:rPr>
              <a:t>',</a:t>
            </a:r>
          </a:p>
          <a:p>
            <a:r>
              <a:rPr lang="fr-FR" dirty="0">
                <a:latin typeface="Calibri" pitchFamily="34" charset="0"/>
              </a:rPr>
              <a:t>        url: '</a:t>
            </a:r>
            <a:r>
              <a:rPr lang="fr-FR" dirty="0" err="1">
                <a:latin typeface="Calibri" pitchFamily="34" charset="0"/>
              </a:rPr>
              <a:t>mapbox</a:t>
            </a:r>
            <a:r>
              <a:rPr lang="fr-FR" dirty="0">
                <a:latin typeface="Calibri" pitchFamily="34" charset="0"/>
              </a:rPr>
              <a:t>://'</a:t>
            </a:r>
            <a:r>
              <a:rPr lang="fr-FR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dirty="0" err="1">
                <a:solidFill>
                  <a:schemeClr val="accent2"/>
                </a:solidFill>
                <a:latin typeface="Calibri" pitchFamily="34" charset="0"/>
              </a:rPr>
              <a:t>iddutileset</a:t>
            </a:r>
            <a:r>
              <a:rPr lang="fr-FR" dirty="0">
                <a:latin typeface="Calibri" pitchFamily="34" charset="0"/>
              </a:rPr>
              <a:t>'});</a:t>
            </a:r>
          </a:p>
          <a:p>
            <a:r>
              <a:rPr lang="fr-FR" dirty="0">
                <a:latin typeface="Calibri" pitchFamily="34" charset="0"/>
              </a:rPr>
              <a:t>   </a:t>
            </a:r>
          </a:p>
          <a:p>
            <a:r>
              <a:rPr lang="fr-FR" dirty="0" err="1">
                <a:latin typeface="Calibri" pitchFamily="34" charset="0"/>
              </a:rPr>
              <a:t>map.addLayer</a:t>
            </a:r>
            <a:r>
              <a:rPr lang="fr-FR" dirty="0">
                <a:latin typeface="Calibri" pitchFamily="34" charset="0"/>
              </a:rPr>
              <a:t>({</a:t>
            </a:r>
          </a:p>
          <a:p>
            <a:r>
              <a:rPr lang="fr-FR" dirty="0">
                <a:latin typeface="Calibri" pitchFamily="34" charset="0"/>
              </a:rPr>
              <a:t>        'id': '</a:t>
            </a:r>
            <a:r>
              <a:rPr lang="fr-FR" dirty="0" err="1">
                <a:solidFill>
                  <a:schemeClr val="hlink"/>
                </a:solidFill>
                <a:latin typeface="Calibri" pitchFamily="34" charset="0"/>
              </a:rPr>
              <a:t>Arrets</a:t>
            </a:r>
            <a:r>
              <a:rPr lang="fr-FR" dirty="0">
                <a:latin typeface="Calibri" pitchFamily="34" charset="0"/>
              </a:rPr>
              <a:t>',</a:t>
            </a:r>
          </a:p>
          <a:p>
            <a:r>
              <a:rPr lang="fr-FR" dirty="0">
                <a:latin typeface="Calibri" pitchFamily="34" charset="0"/>
              </a:rPr>
              <a:t>        'type': '</a:t>
            </a:r>
            <a:r>
              <a:rPr lang="fr-FR" dirty="0" err="1">
                <a:latin typeface="Calibri" pitchFamily="34" charset="0"/>
              </a:rPr>
              <a:t>circle</a:t>
            </a:r>
            <a:r>
              <a:rPr lang="fr-FR" dirty="0">
                <a:latin typeface="Calibri" pitchFamily="34" charset="0"/>
              </a:rPr>
              <a:t>',</a:t>
            </a:r>
          </a:p>
          <a:p>
            <a:r>
              <a:rPr lang="fr-FR" dirty="0">
                <a:latin typeface="Calibri" pitchFamily="34" charset="0"/>
              </a:rPr>
              <a:t>        'source': </a:t>
            </a:r>
            <a:r>
              <a:rPr lang="fr-FR" dirty="0">
                <a:solidFill>
                  <a:schemeClr val="hlink"/>
                </a:solidFill>
                <a:latin typeface="Calibri" pitchFamily="34" charset="0"/>
              </a:rPr>
              <a:t>'</a:t>
            </a:r>
            <a:r>
              <a:rPr lang="fr-FR" dirty="0" err="1">
                <a:solidFill>
                  <a:schemeClr val="hlink"/>
                </a:solidFill>
                <a:latin typeface="Calibri" pitchFamily="34" charset="0"/>
              </a:rPr>
              <a:t>Arrets</a:t>
            </a:r>
            <a:r>
              <a:rPr lang="fr-FR" dirty="0">
                <a:latin typeface="Calibri" pitchFamily="34" charset="0"/>
              </a:rPr>
              <a:t>',</a:t>
            </a:r>
          </a:p>
          <a:p>
            <a:r>
              <a:rPr lang="fr-FR" dirty="0">
                <a:latin typeface="Calibri" pitchFamily="34" charset="0"/>
              </a:rPr>
              <a:t>        'source-layer': '</a:t>
            </a:r>
            <a:r>
              <a:rPr lang="fr-FR" dirty="0" err="1">
                <a:solidFill>
                  <a:schemeClr val="accent2"/>
                </a:solidFill>
                <a:latin typeface="Calibri" pitchFamily="34" charset="0"/>
              </a:rPr>
              <a:t>nomdelacouche</a:t>
            </a:r>
            <a:r>
              <a:rPr lang="fr-FR" dirty="0">
                <a:solidFill>
                  <a:schemeClr val="accent2"/>
                </a:solidFill>
                <a:latin typeface="Calibri" pitchFamily="34" charset="0"/>
              </a:rPr>
              <a:t>'</a:t>
            </a:r>
            <a:r>
              <a:rPr lang="fr-FR" dirty="0">
                <a:latin typeface="Calibri" pitchFamily="34" charset="0"/>
              </a:rPr>
              <a:t>,</a:t>
            </a:r>
          </a:p>
          <a:p>
            <a:r>
              <a:rPr lang="fr-FR" dirty="0">
                <a:latin typeface="Calibri" pitchFamily="34" charset="0"/>
              </a:rPr>
              <a:t>        '</a:t>
            </a:r>
            <a:r>
              <a:rPr lang="fr-FR" dirty="0" err="1">
                <a:latin typeface="Calibri" pitchFamily="34" charset="0"/>
              </a:rPr>
              <a:t>layout</a:t>
            </a:r>
            <a:r>
              <a:rPr lang="fr-FR" dirty="0">
                <a:latin typeface="Calibri" pitchFamily="34" charset="0"/>
              </a:rPr>
              <a:t>': {'</a:t>
            </a:r>
            <a:r>
              <a:rPr lang="fr-FR" dirty="0" err="1">
                <a:latin typeface="Calibri" pitchFamily="34" charset="0"/>
              </a:rPr>
              <a:t>visibility</a:t>
            </a:r>
            <a:r>
              <a:rPr lang="fr-FR" dirty="0">
                <a:latin typeface="Calibri" pitchFamily="34" charset="0"/>
              </a:rPr>
              <a:t>': 'visible'},</a:t>
            </a:r>
          </a:p>
          <a:p>
            <a:r>
              <a:rPr lang="fr-FR" dirty="0">
                <a:latin typeface="Calibri" pitchFamily="34" charset="0"/>
              </a:rPr>
              <a:t>        '</a:t>
            </a:r>
            <a:r>
              <a:rPr lang="fr-FR" dirty="0" err="1">
                <a:latin typeface="Calibri" pitchFamily="34" charset="0"/>
              </a:rPr>
              <a:t>paint</a:t>
            </a:r>
            <a:r>
              <a:rPr lang="fr-FR" dirty="0">
                <a:latin typeface="Calibri" pitchFamily="34" charset="0"/>
              </a:rPr>
              <a:t>': {'</a:t>
            </a:r>
            <a:r>
              <a:rPr lang="fr-FR" dirty="0" err="1">
                <a:latin typeface="Calibri" pitchFamily="34" charset="0"/>
              </a:rPr>
              <a:t>circle</a:t>
            </a:r>
            <a:r>
              <a:rPr lang="fr-FR" dirty="0">
                <a:latin typeface="Calibri" pitchFamily="34" charset="0"/>
              </a:rPr>
              <a:t>-radius': {'base': 1.5,'stops': [[13, 2], [22, 60]]}, '</a:t>
            </a:r>
            <a:r>
              <a:rPr lang="fr-FR" dirty="0" err="1">
                <a:latin typeface="Calibri" pitchFamily="34" charset="0"/>
              </a:rPr>
              <a:t>circle-color</a:t>
            </a:r>
            <a:r>
              <a:rPr lang="fr-FR" dirty="0">
                <a:latin typeface="Calibri" pitchFamily="34" charset="0"/>
              </a:rPr>
              <a:t>': '#000000',}, minzoom:10    });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792" y="1751073"/>
            <a:ext cx="8346416" cy="49727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120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Ajout de données personnelles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1999041" y="5147688"/>
            <a:ext cx="1089215" cy="2720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7746762" y="3369530"/>
            <a:ext cx="1047058" cy="2103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877345" y="2836633"/>
            <a:ext cx="1991086" cy="322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600" dirty="0">
                <a:solidFill>
                  <a:srgbClr val="CC0000"/>
                </a:solidFill>
                <a:latin typeface="Calibri" pitchFamily="34" charset="0"/>
              </a:rPr>
              <a:t>ID de votre </a:t>
            </a:r>
            <a:r>
              <a:rPr lang="fr-FR" sz="1600" dirty="0" err="1">
                <a:solidFill>
                  <a:srgbClr val="CC0000"/>
                </a:solidFill>
                <a:latin typeface="Calibri" pitchFamily="34" charset="0"/>
              </a:rPr>
              <a:t>Tileset</a:t>
            </a:r>
            <a:endParaRPr lang="fr-FR" sz="1600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74907" y="4627102"/>
            <a:ext cx="2443383" cy="322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600" dirty="0">
                <a:solidFill>
                  <a:srgbClr val="CC0000"/>
                </a:solidFill>
                <a:latin typeface="Calibri" pitchFamily="34" charset="0"/>
              </a:rPr>
              <a:t>Nom de la couche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Ajout des arrêts de bus</a:t>
            </a:r>
          </a:p>
        </p:txBody>
      </p:sp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1030288" y="2008188"/>
            <a:ext cx="9855200" cy="341632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 err="1">
                <a:latin typeface="Calibri" pitchFamily="34" charset="0"/>
              </a:rPr>
              <a:t>map.addSource</a:t>
            </a:r>
            <a:r>
              <a:rPr lang="fr-FR" dirty="0">
                <a:latin typeface="Calibri" pitchFamily="34" charset="0"/>
              </a:rPr>
              <a:t>('</a:t>
            </a:r>
            <a:r>
              <a:rPr lang="fr-FR" dirty="0" err="1">
                <a:solidFill>
                  <a:schemeClr val="hlink"/>
                </a:solidFill>
                <a:latin typeface="Calibri" pitchFamily="34" charset="0"/>
              </a:rPr>
              <a:t>Arrets</a:t>
            </a:r>
            <a:r>
              <a:rPr lang="fr-FR" dirty="0">
                <a:latin typeface="Calibri" pitchFamily="34" charset="0"/>
              </a:rPr>
              <a:t>', {</a:t>
            </a:r>
          </a:p>
          <a:p>
            <a:r>
              <a:rPr lang="fr-FR" dirty="0">
                <a:latin typeface="Calibri" pitchFamily="34" charset="0"/>
              </a:rPr>
              <a:t>        type: '</a:t>
            </a:r>
            <a:r>
              <a:rPr lang="fr-FR" dirty="0" err="1">
                <a:latin typeface="Calibri" pitchFamily="34" charset="0"/>
              </a:rPr>
              <a:t>vector</a:t>
            </a:r>
            <a:r>
              <a:rPr lang="fr-FR" dirty="0">
                <a:latin typeface="Calibri" pitchFamily="34" charset="0"/>
              </a:rPr>
              <a:t>',</a:t>
            </a:r>
          </a:p>
          <a:p>
            <a:r>
              <a:rPr lang="fr-FR" dirty="0">
                <a:latin typeface="Calibri" pitchFamily="34" charset="0"/>
              </a:rPr>
              <a:t>        url: '</a:t>
            </a:r>
            <a:r>
              <a:rPr lang="fr-FR" dirty="0" err="1">
                <a:latin typeface="Calibri" pitchFamily="34" charset="0"/>
              </a:rPr>
              <a:t>mapbox</a:t>
            </a:r>
            <a:r>
              <a:rPr lang="fr-FR" dirty="0">
                <a:latin typeface="Calibri" pitchFamily="34" charset="0"/>
              </a:rPr>
              <a:t>://</a:t>
            </a:r>
            <a:r>
              <a:rPr lang="fr-FR" dirty="0">
                <a:solidFill>
                  <a:schemeClr val="accent2"/>
                </a:solidFill>
                <a:latin typeface="Calibri" pitchFamily="34" charset="0"/>
              </a:rPr>
              <a:t>ninanoun.58widelk</a:t>
            </a:r>
            <a:r>
              <a:rPr lang="fr-FR" dirty="0">
                <a:latin typeface="Calibri" pitchFamily="34" charset="0"/>
              </a:rPr>
              <a:t>'});</a:t>
            </a:r>
          </a:p>
          <a:p>
            <a:r>
              <a:rPr lang="fr-FR" dirty="0">
                <a:latin typeface="Calibri" pitchFamily="34" charset="0"/>
              </a:rPr>
              <a:t>   </a:t>
            </a:r>
          </a:p>
          <a:p>
            <a:r>
              <a:rPr lang="fr-FR" dirty="0" err="1">
                <a:latin typeface="Calibri" pitchFamily="34" charset="0"/>
              </a:rPr>
              <a:t>map.addLayer</a:t>
            </a:r>
            <a:r>
              <a:rPr lang="fr-FR" dirty="0">
                <a:latin typeface="Calibri" pitchFamily="34" charset="0"/>
              </a:rPr>
              <a:t>({</a:t>
            </a:r>
          </a:p>
          <a:p>
            <a:r>
              <a:rPr lang="fr-FR" dirty="0">
                <a:latin typeface="Calibri" pitchFamily="34" charset="0"/>
              </a:rPr>
              <a:t>        'id': '</a:t>
            </a:r>
            <a:r>
              <a:rPr lang="fr-FR" dirty="0" err="1">
                <a:solidFill>
                  <a:schemeClr val="hlink"/>
                </a:solidFill>
                <a:latin typeface="Calibri" pitchFamily="34" charset="0"/>
              </a:rPr>
              <a:t>Arrets</a:t>
            </a:r>
            <a:r>
              <a:rPr lang="fr-FR" dirty="0">
                <a:latin typeface="Calibri" pitchFamily="34" charset="0"/>
              </a:rPr>
              <a:t>',</a:t>
            </a:r>
          </a:p>
          <a:p>
            <a:r>
              <a:rPr lang="fr-FR" dirty="0">
                <a:latin typeface="Calibri" pitchFamily="34" charset="0"/>
              </a:rPr>
              <a:t>        'type': '</a:t>
            </a:r>
            <a:r>
              <a:rPr lang="fr-FR" dirty="0" err="1">
                <a:latin typeface="Calibri" pitchFamily="34" charset="0"/>
              </a:rPr>
              <a:t>circle</a:t>
            </a:r>
            <a:r>
              <a:rPr lang="fr-FR" dirty="0">
                <a:latin typeface="Calibri" pitchFamily="34" charset="0"/>
              </a:rPr>
              <a:t>',</a:t>
            </a:r>
          </a:p>
          <a:p>
            <a:r>
              <a:rPr lang="fr-FR" dirty="0">
                <a:latin typeface="Calibri" pitchFamily="34" charset="0"/>
              </a:rPr>
              <a:t>        'source': </a:t>
            </a:r>
            <a:r>
              <a:rPr lang="fr-FR" dirty="0">
                <a:solidFill>
                  <a:schemeClr val="hlink"/>
                </a:solidFill>
                <a:latin typeface="Calibri" pitchFamily="34" charset="0"/>
              </a:rPr>
              <a:t>'</a:t>
            </a:r>
            <a:r>
              <a:rPr lang="fr-FR" dirty="0" err="1">
                <a:solidFill>
                  <a:schemeClr val="hlink"/>
                </a:solidFill>
                <a:latin typeface="Calibri" pitchFamily="34" charset="0"/>
              </a:rPr>
              <a:t>Arrets</a:t>
            </a:r>
            <a:r>
              <a:rPr lang="fr-FR" dirty="0">
                <a:latin typeface="Calibri" pitchFamily="34" charset="0"/>
              </a:rPr>
              <a:t>',</a:t>
            </a:r>
          </a:p>
          <a:p>
            <a:r>
              <a:rPr lang="fr-FR" dirty="0">
                <a:latin typeface="Calibri" pitchFamily="34" charset="0"/>
              </a:rPr>
              <a:t>        'source-layer': '</a:t>
            </a:r>
            <a:r>
              <a:rPr lang="fr-FR" dirty="0">
                <a:solidFill>
                  <a:schemeClr val="accent2"/>
                </a:solidFill>
                <a:latin typeface="Calibri" pitchFamily="34" charset="0"/>
              </a:rPr>
              <a:t>Bus-5ypx1k</a:t>
            </a:r>
            <a:r>
              <a:rPr lang="fr-FR" dirty="0">
                <a:latin typeface="Calibri" pitchFamily="34" charset="0"/>
              </a:rPr>
              <a:t>',</a:t>
            </a:r>
          </a:p>
          <a:p>
            <a:r>
              <a:rPr lang="fr-FR" dirty="0">
                <a:latin typeface="Calibri" pitchFamily="34" charset="0"/>
              </a:rPr>
              <a:t>        '</a:t>
            </a:r>
            <a:r>
              <a:rPr lang="fr-FR" dirty="0" err="1">
                <a:latin typeface="Calibri" pitchFamily="34" charset="0"/>
              </a:rPr>
              <a:t>layout</a:t>
            </a:r>
            <a:r>
              <a:rPr lang="fr-FR" dirty="0">
                <a:latin typeface="Calibri" pitchFamily="34" charset="0"/>
              </a:rPr>
              <a:t>': {'</a:t>
            </a:r>
            <a:r>
              <a:rPr lang="fr-FR" dirty="0" err="1">
                <a:latin typeface="Calibri" pitchFamily="34" charset="0"/>
              </a:rPr>
              <a:t>visibility</a:t>
            </a:r>
            <a:r>
              <a:rPr lang="fr-FR" dirty="0">
                <a:latin typeface="Calibri" pitchFamily="34" charset="0"/>
              </a:rPr>
              <a:t>': 'visible'},</a:t>
            </a:r>
          </a:p>
          <a:p>
            <a:r>
              <a:rPr lang="fr-FR" dirty="0">
                <a:latin typeface="Calibri" pitchFamily="34" charset="0"/>
              </a:rPr>
              <a:t>        '</a:t>
            </a:r>
            <a:r>
              <a:rPr lang="fr-FR" dirty="0" err="1">
                <a:latin typeface="Calibri" pitchFamily="34" charset="0"/>
              </a:rPr>
              <a:t>paint</a:t>
            </a:r>
            <a:r>
              <a:rPr lang="fr-FR" dirty="0">
                <a:latin typeface="Calibri" pitchFamily="34" charset="0"/>
              </a:rPr>
              <a:t>': {'</a:t>
            </a:r>
            <a:r>
              <a:rPr lang="fr-FR" dirty="0" err="1">
                <a:latin typeface="Calibri" pitchFamily="34" charset="0"/>
              </a:rPr>
              <a:t>circle</a:t>
            </a:r>
            <a:r>
              <a:rPr lang="fr-FR" dirty="0">
                <a:latin typeface="Calibri" pitchFamily="34" charset="0"/>
              </a:rPr>
              <a:t>-radius': {'base': 1.5,'stops': [[13, 2], [22, 60]]}, '</a:t>
            </a:r>
            <a:r>
              <a:rPr lang="fr-FR" dirty="0" err="1">
                <a:latin typeface="Calibri" pitchFamily="34" charset="0"/>
              </a:rPr>
              <a:t>circle-color</a:t>
            </a:r>
            <a:r>
              <a:rPr lang="fr-FR" dirty="0">
                <a:latin typeface="Calibri" pitchFamily="34" charset="0"/>
              </a:rPr>
              <a:t>': '#000000',}, minzoom:12</a:t>
            </a:r>
          </a:p>
          <a:p>
            <a:r>
              <a:rPr lang="fr-FR" dirty="0">
                <a:latin typeface="Calibri" pitchFamily="34" charset="0"/>
              </a:rPr>
              <a:t>    });</a:t>
            </a:r>
          </a:p>
        </p:txBody>
      </p:sp>
      <p:sp>
        <p:nvSpPr>
          <p:cNvPr id="52227" name="Rectangle 9"/>
          <p:cNvSpPr>
            <a:spLocks noChangeArrowheads="1"/>
          </p:cNvSpPr>
          <p:nvPr/>
        </p:nvSpPr>
        <p:spPr bwMode="auto">
          <a:xfrm>
            <a:off x="1446213" y="2600325"/>
            <a:ext cx="4137025" cy="342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5827713" y="2611438"/>
            <a:ext cx="3506787" cy="322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600" dirty="0">
                <a:solidFill>
                  <a:srgbClr val="CC0000"/>
                </a:solidFill>
                <a:latin typeface="Calibri" pitchFamily="34" charset="0"/>
              </a:rPr>
              <a:t>Bien renseigner l’ID de </a:t>
            </a:r>
            <a:r>
              <a:rPr lang="fr-FR" sz="1600">
                <a:solidFill>
                  <a:srgbClr val="CC0000"/>
                </a:solidFill>
                <a:latin typeface="Calibri" pitchFamily="34" charset="0"/>
              </a:rPr>
              <a:t>votre Tilesets</a:t>
            </a:r>
            <a:endParaRPr lang="fr-FR" sz="1600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6818313" y="4211638"/>
            <a:ext cx="3924300" cy="322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600" dirty="0">
                <a:solidFill>
                  <a:srgbClr val="CC0000"/>
                </a:solidFill>
                <a:latin typeface="Calibri" pitchFamily="34" charset="0"/>
              </a:rPr>
              <a:t>Bien renseigner le nom de votre </a:t>
            </a:r>
            <a:r>
              <a:rPr lang="fr-FR" sz="1600" dirty="0" err="1">
                <a:solidFill>
                  <a:srgbClr val="CC0000"/>
                </a:solidFill>
                <a:latin typeface="Calibri" pitchFamily="34" charset="0"/>
              </a:rPr>
              <a:t>Tilesets</a:t>
            </a:r>
            <a:endParaRPr lang="fr-FR" sz="1600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446213" y="4211638"/>
            <a:ext cx="5229225" cy="342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560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Ajout des arrêts de bus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358" y="1825625"/>
            <a:ext cx="9215283" cy="4351338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488359" y="4506763"/>
            <a:ext cx="4049800" cy="1298814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9228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Ajout la couche équipements</a:t>
            </a:r>
          </a:p>
        </p:txBody>
      </p:sp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1030287" y="2008188"/>
            <a:ext cx="10011523" cy="341632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 err="1">
                <a:latin typeface="Calibri" pitchFamily="34" charset="0"/>
              </a:rPr>
              <a:t>map.addSource</a:t>
            </a:r>
            <a:r>
              <a:rPr lang="fr-FR" dirty="0">
                <a:latin typeface="Calibri" pitchFamily="34" charset="0"/>
              </a:rPr>
              <a:t>('</a:t>
            </a:r>
            <a:r>
              <a:rPr lang="fr-FR" dirty="0">
                <a:solidFill>
                  <a:schemeClr val="hlink"/>
                </a:solidFill>
                <a:latin typeface="Calibri" pitchFamily="34" charset="0"/>
              </a:rPr>
              <a:t>Equipements</a:t>
            </a:r>
            <a:r>
              <a:rPr lang="fr-FR" dirty="0">
                <a:latin typeface="Calibri" pitchFamily="34" charset="0"/>
              </a:rPr>
              <a:t>', {</a:t>
            </a:r>
          </a:p>
          <a:p>
            <a:r>
              <a:rPr lang="fr-FR" dirty="0">
                <a:latin typeface="Calibri" pitchFamily="34" charset="0"/>
              </a:rPr>
              <a:t>        type: '</a:t>
            </a:r>
            <a:r>
              <a:rPr lang="fr-FR" dirty="0" err="1">
                <a:latin typeface="Calibri" pitchFamily="34" charset="0"/>
              </a:rPr>
              <a:t>vector</a:t>
            </a:r>
            <a:r>
              <a:rPr lang="fr-FR" dirty="0">
                <a:latin typeface="Calibri" pitchFamily="34" charset="0"/>
              </a:rPr>
              <a:t>',</a:t>
            </a:r>
          </a:p>
          <a:p>
            <a:r>
              <a:rPr lang="fr-FR" dirty="0">
                <a:latin typeface="Calibri" pitchFamily="34" charset="0"/>
              </a:rPr>
              <a:t>        url: '</a:t>
            </a:r>
            <a:r>
              <a:rPr lang="fr-FR" dirty="0" err="1">
                <a:latin typeface="Calibri" pitchFamily="34" charset="0"/>
              </a:rPr>
              <a:t>mapbox</a:t>
            </a:r>
            <a:r>
              <a:rPr lang="fr-FR" dirty="0">
                <a:latin typeface="Calibri" pitchFamily="34" charset="0"/>
              </a:rPr>
              <a:t>://</a:t>
            </a:r>
            <a:r>
              <a:rPr lang="fr-FR" dirty="0">
                <a:solidFill>
                  <a:schemeClr val="accent2"/>
                </a:solidFill>
                <a:latin typeface="Calibri" pitchFamily="34" charset="0"/>
              </a:rPr>
              <a:t>ninanoun.4xcn5ude</a:t>
            </a:r>
            <a:r>
              <a:rPr lang="fr-FR" dirty="0">
                <a:latin typeface="Calibri" pitchFamily="34" charset="0"/>
              </a:rPr>
              <a:t>'});</a:t>
            </a:r>
          </a:p>
          <a:p>
            <a:r>
              <a:rPr lang="fr-FR" dirty="0">
                <a:latin typeface="Calibri" pitchFamily="34" charset="0"/>
              </a:rPr>
              <a:t>   </a:t>
            </a:r>
          </a:p>
          <a:p>
            <a:r>
              <a:rPr lang="fr-FR" dirty="0" err="1">
                <a:latin typeface="Calibri" pitchFamily="34" charset="0"/>
              </a:rPr>
              <a:t>map.addLayer</a:t>
            </a:r>
            <a:r>
              <a:rPr lang="fr-FR" dirty="0">
                <a:latin typeface="Calibri" pitchFamily="34" charset="0"/>
              </a:rPr>
              <a:t>({</a:t>
            </a:r>
          </a:p>
          <a:p>
            <a:r>
              <a:rPr lang="fr-FR" dirty="0">
                <a:latin typeface="Calibri" pitchFamily="34" charset="0"/>
              </a:rPr>
              <a:t>        'id': '</a:t>
            </a:r>
            <a:r>
              <a:rPr lang="fr-FR" dirty="0">
                <a:solidFill>
                  <a:schemeClr val="hlink"/>
                </a:solidFill>
                <a:latin typeface="Calibri" pitchFamily="34" charset="0"/>
              </a:rPr>
              <a:t>Equipements</a:t>
            </a:r>
            <a:r>
              <a:rPr lang="fr-FR" dirty="0">
                <a:latin typeface="Calibri" pitchFamily="34" charset="0"/>
              </a:rPr>
              <a:t>',</a:t>
            </a:r>
          </a:p>
          <a:p>
            <a:r>
              <a:rPr lang="fr-FR" dirty="0">
                <a:latin typeface="Calibri" pitchFamily="34" charset="0"/>
              </a:rPr>
              <a:t>        'type': '</a:t>
            </a:r>
            <a:r>
              <a:rPr lang="fr-FR" dirty="0" err="1">
                <a:latin typeface="Calibri" pitchFamily="34" charset="0"/>
              </a:rPr>
              <a:t>circle</a:t>
            </a:r>
            <a:r>
              <a:rPr lang="fr-FR" dirty="0">
                <a:latin typeface="Calibri" pitchFamily="34" charset="0"/>
              </a:rPr>
              <a:t>',</a:t>
            </a:r>
          </a:p>
          <a:p>
            <a:r>
              <a:rPr lang="fr-FR" dirty="0">
                <a:latin typeface="Calibri" pitchFamily="34" charset="0"/>
              </a:rPr>
              <a:t>        'source': '</a:t>
            </a:r>
            <a:r>
              <a:rPr lang="fr-FR" dirty="0">
                <a:solidFill>
                  <a:schemeClr val="hlink"/>
                </a:solidFill>
                <a:latin typeface="Calibri" pitchFamily="34" charset="0"/>
              </a:rPr>
              <a:t>Equipements</a:t>
            </a:r>
            <a:r>
              <a:rPr lang="fr-FR" dirty="0">
                <a:latin typeface="Calibri" pitchFamily="34" charset="0"/>
              </a:rPr>
              <a:t>',</a:t>
            </a:r>
          </a:p>
          <a:p>
            <a:r>
              <a:rPr lang="fr-FR" dirty="0">
                <a:latin typeface="Calibri" pitchFamily="34" charset="0"/>
              </a:rPr>
              <a:t>        'source-layer': '</a:t>
            </a:r>
            <a:r>
              <a:rPr lang="fr-FR" dirty="0">
                <a:solidFill>
                  <a:schemeClr val="accent2"/>
                </a:solidFill>
                <a:latin typeface="Calibri" pitchFamily="34" charset="0"/>
              </a:rPr>
              <a:t>base-orga-var-6k0zky</a:t>
            </a:r>
            <a:r>
              <a:rPr lang="fr-FR" dirty="0">
                <a:latin typeface="Calibri" pitchFamily="34" charset="0"/>
              </a:rPr>
              <a:t>',</a:t>
            </a:r>
          </a:p>
          <a:p>
            <a:r>
              <a:rPr lang="fr-FR" dirty="0">
                <a:latin typeface="Calibri" pitchFamily="34" charset="0"/>
              </a:rPr>
              <a:t>        '</a:t>
            </a:r>
            <a:r>
              <a:rPr lang="fr-FR" dirty="0" err="1">
                <a:latin typeface="Calibri" pitchFamily="34" charset="0"/>
              </a:rPr>
              <a:t>layout</a:t>
            </a:r>
            <a:r>
              <a:rPr lang="fr-FR" dirty="0">
                <a:latin typeface="Calibri" pitchFamily="34" charset="0"/>
              </a:rPr>
              <a:t>': {'</a:t>
            </a:r>
            <a:r>
              <a:rPr lang="fr-FR" dirty="0" err="1">
                <a:latin typeface="Calibri" pitchFamily="34" charset="0"/>
              </a:rPr>
              <a:t>visibility</a:t>
            </a:r>
            <a:r>
              <a:rPr lang="fr-FR" dirty="0">
                <a:latin typeface="Calibri" pitchFamily="34" charset="0"/>
              </a:rPr>
              <a:t>': 'visible'},</a:t>
            </a:r>
          </a:p>
          <a:p>
            <a:r>
              <a:rPr lang="fr-FR" dirty="0">
                <a:latin typeface="Calibri" pitchFamily="34" charset="0"/>
              </a:rPr>
              <a:t>        '</a:t>
            </a:r>
            <a:r>
              <a:rPr lang="fr-FR" dirty="0" err="1">
                <a:latin typeface="Calibri" pitchFamily="34" charset="0"/>
              </a:rPr>
              <a:t>paint</a:t>
            </a:r>
            <a:r>
              <a:rPr lang="fr-FR" dirty="0">
                <a:latin typeface="Calibri" pitchFamily="34" charset="0"/>
              </a:rPr>
              <a:t>': {'</a:t>
            </a:r>
            <a:r>
              <a:rPr lang="fr-FR" dirty="0" err="1">
                <a:latin typeface="Calibri" pitchFamily="34" charset="0"/>
              </a:rPr>
              <a:t>circle</a:t>
            </a:r>
            <a:r>
              <a:rPr lang="fr-FR" dirty="0">
                <a:latin typeface="Calibri" pitchFamily="34" charset="0"/>
              </a:rPr>
              <a:t>-radius': {'base': 1.5,'stops': [[13, 2], [22, 60]]}, '</a:t>
            </a:r>
            <a:r>
              <a:rPr lang="fr-FR" dirty="0" err="1">
                <a:latin typeface="Calibri" pitchFamily="34" charset="0"/>
              </a:rPr>
              <a:t>circle-color</a:t>
            </a:r>
            <a:r>
              <a:rPr lang="fr-FR" dirty="0">
                <a:latin typeface="Calibri" pitchFamily="34" charset="0"/>
              </a:rPr>
              <a:t>': '#3399ff'}, minzoom:14</a:t>
            </a:r>
          </a:p>
          <a:p>
            <a:r>
              <a:rPr lang="fr-FR" dirty="0">
                <a:latin typeface="Calibri" pitchFamily="34" charset="0"/>
              </a:rPr>
              <a:t>    });</a:t>
            </a:r>
          </a:p>
        </p:txBody>
      </p:sp>
      <p:sp>
        <p:nvSpPr>
          <p:cNvPr id="52227" name="Rectangle 9"/>
          <p:cNvSpPr>
            <a:spLocks noChangeArrowheads="1"/>
          </p:cNvSpPr>
          <p:nvPr/>
        </p:nvSpPr>
        <p:spPr bwMode="auto">
          <a:xfrm>
            <a:off x="1446213" y="2600325"/>
            <a:ext cx="4137025" cy="342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5827713" y="2611438"/>
            <a:ext cx="3506787" cy="322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600" dirty="0">
                <a:solidFill>
                  <a:srgbClr val="CC0000"/>
                </a:solidFill>
                <a:latin typeface="Calibri" pitchFamily="34" charset="0"/>
              </a:rPr>
              <a:t>Bien renseigner l’ID de </a:t>
            </a:r>
            <a:r>
              <a:rPr lang="fr-FR" sz="1600">
                <a:solidFill>
                  <a:srgbClr val="CC0000"/>
                </a:solidFill>
                <a:latin typeface="Calibri" pitchFamily="34" charset="0"/>
              </a:rPr>
              <a:t>votre Tilesets</a:t>
            </a:r>
            <a:endParaRPr lang="fr-FR" sz="1600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6956334" y="4240606"/>
            <a:ext cx="4085476" cy="3139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600" dirty="0">
                <a:solidFill>
                  <a:srgbClr val="CC0000"/>
                </a:solidFill>
                <a:latin typeface="Calibri" pitchFamily="34" charset="0"/>
              </a:rPr>
              <a:t>Bien renseigner le nom de la couche a afficher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446213" y="4211638"/>
            <a:ext cx="5229225" cy="342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46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dirty="0"/>
              <a:t>Ajout la couche équipements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832" y="1575068"/>
            <a:ext cx="9500088" cy="5120177"/>
          </a:xfrm>
          <a:prstGeom prst="rect">
            <a:avLst/>
          </a:prstGeom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324457" y="4748302"/>
            <a:ext cx="4006668" cy="148859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Mettre en forme les données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Pour personnaliser la symbologie des données se référer à la documentation</a:t>
            </a:r>
          </a:p>
          <a:p>
            <a:pPr marL="457200" lvl="1" indent="0">
              <a:buNone/>
            </a:pPr>
            <a:r>
              <a:rPr lang="fr-FR" dirty="0">
                <a:hlinkClick r:id="rId2"/>
              </a:rPr>
              <a:t>https://www.mapbox.com/mapbox-gl-js/style-spec/#layers</a:t>
            </a:r>
            <a:r>
              <a:rPr lang="fr-FR" dirty="0"/>
              <a:t> </a:t>
            </a:r>
          </a:p>
          <a:p>
            <a:pPr marL="457200" lvl="1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Type d’objets géographiques dans MapboxGL :</a:t>
            </a:r>
          </a:p>
          <a:p>
            <a:pPr lvl="1"/>
            <a:r>
              <a:rPr lang="fr-FR" dirty="0" err="1"/>
              <a:t>circle</a:t>
            </a:r>
            <a:r>
              <a:rPr lang="fr-FR" dirty="0"/>
              <a:t> (point)</a:t>
            </a:r>
          </a:p>
          <a:p>
            <a:pPr lvl="1"/>
            <a:r>
              <a:rPr lang="fr-FR" dirty="0" err="1"/>
              <a:t>symbol</a:t>
            </a:r>
            <a:r>
              <a:rPr lang="fr-FR" dirty="0"/>
              <a:t> (point avec pictogramme) </a:t>
            </a:r>
          </a:p>
          <a:p>
            <a:pPr lvl="1"/>
            <a:r>
              <a:rPr lang="fr-FR" dirty="0"/>
              <a:t>line (ligne)</a:t>
            </a:r>
          </a:p>
          <a:p>
            <a:pPr lvl="1"/>
            <a:r>
              <a:rPr lang="fr-FR" dirty="0" err="1"/>
              <a:t>fill</a:t>
            </a:r>
            <a:r>
              <a:rPr lang="fr-FR" dirty="0"/>
              <a:t> (polygone)</a:t>
            </a:r>
          </a:p>
          <a:p>
            <a:pPr lvl="1"/>
            <a:r>
              <a:rPr lang="fr-FR" dirty="0" err="1"/>
              <a:t>fill</a:t>
            </a:r>
            <a:r>
              <a:rPr lang="fr-FR" dirty="0"/>
              <a:t>-extrusion (polygone 3D)</a:t>
            </a:r>
          </a:p>
          <a:p>
            <a:pPr lvl="1"/>
            <a:r>
              <a:rPr lang="fr-FR" dirty="0"/>
              <a:t>…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0896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Mettre en forme les données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chemeClr val="accent6"/>
                </a:solidFill>
              </a:rPr>
              <a:t>Changer la taille</a:t>
            </a:r>
          </a:p>
          <a:p>
            <a:r>
              <a:rPr lang="fr-FR" dirty="0">
                <a:solidFill>
                  <a:schemeClr val="accent2"/>
                </a:solidFill>
              </a:rPr>
              <a:t>Changer la couleur</a:t>
            </a:r>
          </a:p>
          <a:p>
            <a:pPr marL="914400" lvl="2" indent="0">
              <a:buNone/>
            </a:pPr>
            <a:r>
              <a:rPr lang="fr-FR" dirty="0">
                <a:hlinkClick r:id="rId2"/>
              </a:rPr>
              <a:t>http://www.code-couleur.com/</a:t>
            </a:r>
            <a:r>
              <a:rPr lang="fr-FR" dirty="0"/>
              <a:t> </a:t>
            </a:r>
          </a:p>
          <a:p>
            <a:r>
              <a:rPr lang="fr-FR" dirty="0"/>
              <a:t>Définir des niveaux de zoom (max/min)</a:t>
            </a:r>
          </a:p>
        </p:txBody>
      </p:sp>
      <p:sp>
        <p:nvSpPr>
          <p:cNvPr id="5" name="Rectangle 4"/>
          <p:cNvSpPr/>
          <p:nvPr/>
        </p:nvSpPr>
        <p:spPr>
          <a:xfrm>
            <a:off x="385313" y="4882877"/>
            <a:ext cx="11421373" cy="4308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2200" dirty="0">
                <a:latin typeface="Calibri" pitchFamily="34" charset="0"/>
              </a:rPr>
              <a:t> '</a:t>
            </a:r>
            <a:r>
              <a:rPr lang="fr-FR" sz="2200" dirty="0" err="1">
                <a:latin typeface="Calibri" pitchFamily="34" charset="0"/>
              </a:rPr>
              <a:t>paint</a:t>
            </a:r>
            <a:r>
              <a:rPr lang="fr-FR" sz="2200" dirty="0">
                <a:latin typeface="Calibri" pitchFamily="34" charset="0"/>
              </a:rPr>
              <a:t>': </a:t>
            </a:r>
            <a:r>
              <a:rPr lang="fr-FR" sz="2200" dirty="0">
                <a:solidFill>
                  <a:schemeClr val="accent6"/>
                </a:solidFill>
                <a:latin typeface="Calibri" pitchFamily="34" charset="0"/>
              </a:rPr>
              <a:t>{'</a:t>
            </a:r>
            <a:r>
              <a:rPr lang="fr-FR" sz="2200" dirty="0" err="1">
                <a:solidFill>
                  <a:schemeClr val="accent6"/>
                </a:solidFill>
                <a:latin typeface="Calibri" pitchFamily="34" charset="0"/>
              </a:rPr>
              <a:t>circle</a:t>
            </a:r>
            <a:r>
              <a:rPr lang="fr-FR" sz="2200" dirty="0">
                <a:solidFill>
                  <a:schemeClr val="accent6"/>
                </a:solidFill>
                <a:latin typeface="Calibri" pitchFamily="34" charset="0"/>
              </a:rPr>
              <a:t>-radius': {'base': 1.5,'stops': [[13, 2], [22, 60]]}, </a:t>
            </a:r>
            <a:r>
              <a:rPr lang="fr-FR" sz="2200" dirty="0">
                <a:solidFill>
                  <a:schemeClr val="accent2"/>
                </a:solidFill>
                <a:latin typeface="Calibri" pitchFamily="34" charset="0"/>
              </a:rPr>
              <a:t>'</a:t>
            </a:r>
            <a:r>
              <a:rPr lang="fr-FR" sz="2200" dirty="0" err="1">
                <a:solidFill>
                  <a:schemeClr val="accent2"/>
                </a:solidFill>
                <a:latin typeface="Calibri" pitchFamily="34" charset="0"/>
              </a:rPr>
              <a:t>circle-color</a:t>
            </a:r>
            <a:r>
              <a:rPr lang="fr-FR" sz="2200" dirty="0">
                <a:solidFill>
                  <a:schemeClr val="accent2"/>
                </a:solidFill>
                <a:latin typeface="Calibri" pitchFamily="34" charset="0"/>
              </a:rPr>
              <a:t>': '#3399ff'}, </a:t>
            </a:r>
            <a:r>
              <a:rPr lang="fr-FR" sz="2200" dirty="0">
                <a:latin typeface="Calibri" pitchFamily="34" charset="0"/>
              </a:rPr>
              <a:t>minzoom:14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185402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226C4E-34BB-4E99-BEDD-6A750DA74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cs typeface="Calibri Light"/>
              </a:rPr>
              <a:t>Tuiles ?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74A65D-839A-4B85-B271-C7EE21128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cs typeface="Calibri"/>
              </a:rPr>
              <a:t>Tuiles raster</a:t>
            </a:r>
          </a:p>
          <a:p>
            <a:pPr lvl="1"/>
            <a:r>
              <a:rPr lang="fr-FR" dirty="0">
                <a:cs typeface="Calibri"/>
              </a:rPr>
              <a:t>Chaque tuile est une image png 256x256</a:t>
            </a:r>
          </a:p>
          <a:p>
            <a:pPr lvl="1"/>
            <a:r>
              <a:rPr lang="fr-FR" dirty="0">
                <a:cs typeface="Calibri"/>
              </a:rPr>
              <a:t>(google </a:t>
            </a:r>
            <a:r>
              <a:rPr lang="fr-FR" dirty="0" err="1">
                <a:cs typeface="Calibri"/>
              </a:rPr>
              <a:t>maps</a:t>
            </a:r>
            <a:r>
              <a:rPr lang="fr-FR" dirty="0">
                <a:cs typeface="Calibri"/>
              </a:rPr>
              <a:t> ~ 2005-&gt;2013, </a:t>
            </a:r>
            <a:r>
              <a:rPr lang="fr-FR" dirty="0" err="1">
                <a:cs typeface="Calibri"/>
              </a:rPr>
              <a:t>leaflet</a:t>
            </a:r>
            <a:r>
              <a:rPr lang="fr-FR" dirty="0">
                <a:cs typeface="Calibri"/>
              </a:rPr>
              <a:t>,...)</a:t>
            </a:r>
            <a:endParaRPr lang="fr-FR" dirty="0"/>
          </a:p>
          <a:p>
            <a:pPr lvl="1"/>
            <a:endParaRPr lang="fr-FR" dirty="0">
              <a:cs typeface="Calibri"/>
            </a:endParaRPr>
          </a:p>
          <a:p>
            <a:r>
              <a:rPr lang="fr-FR" dirty="0">
                <a:cs typeface="Calibri"/>
              </a:rPr>
              <a:t>Tuiles vectorielles</a:t>
            </a:r>
          </a:p>
          <a:p>
            <a:pPr lvl="1"/>
            <a:r>
              <a:rPr lang="fr-FR" dirty="0">
                <a:cs typeface="Calibri"/>
              </a:rPr>
              <a:t>Chaque tuile est un fichier de données géographique compressé </a:t>
            </a:r>
          </a:p>
          <a:p>
            <a:pPr lvl="1"/>
            <a:r>
              <a:rPr lang="fr-FR" dirty="0">
                <a:cs typeface="Calibri"/>
              </a:rPr>
              <a:t>Séparation fond / forme + poids</a:t>
            </a:r>
          </a:p>
          <a:p>
            <a:pPr lvl="1"/>
            <a:r>
              <a:rPr lang="fr-FR" dirty="0">
                <a:cs typeface="Calibri"/>
              </a:rPr>
              <a:t>(google </a:t>
            </a:r>
            <a:r>
              <a:rPr lang="fr-FR" dirty="0" err="1">
                <a:cs typeface="Calibri"/>
              </a:rPr>
              <a:t>maps</a:t>
            </a:r>
            <a:r>
              <a:rPr lang="fr-FR" dirty="0">
                <a:cs typeface="Calibri"/>
              </a:rPr>
              <a:t> 2013, </a:t>
            </a:r>
            <a:r>
              <a:rPr lang="fr-FR" dirty="0" err="1">
                <a:cs typeface="Calibri"/>
              </a:rPr>
              <a:t>mapbox-gl</a:t>
            </a:r>
            <a:r>
              <a:rPr lang="fr-FR" dirty="0">
                <a:cs typeface="Calibri"/>
              </a:rPr>
              <a:t>, tangram, ...)</a:t>
            </a:r>
          </a:p>
          <a:p>
            <a:pPr lvl="1"/>
            <a:endParaRPr lang="fr-FR" dirty="0">
              <a:cs typeface="Calibri"/>
            </a:endParaRPr>
          </a:p>
          <a:p>
            <a:pPr lvl="1"/>
            <a:endParaRPr lang="fr-FR" dirty="0">
              <a:cs typeface="Calibri"/>
            </a:endParaRPr>
          </a:p>
          <a:p>
            <a:pPr lvl="1"/>
            <a:endParaRPr lang="fr-F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5809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Ajouter les limites de propriétés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301" y="2005474"/>
            <a:ext cx="9711397" cy="42909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6260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Ajouter les limites de propriétés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138" y="2110607"/>
            <a:ext cx="5733862" cy="4524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//</a:t>
            </a:r>
            <a:r>
              <a:rPr lang="fr-FR" dirty="0" err="1"/>
              <a:t>Proprietes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map.addSource</a:t>
            </a:r>
            <a:r>
              <a:rPr lang="fr-FR" dirty="0"/>
              <a:t>('</a:t>
            </a:r>
            <a:r>
              <a:rPr lang="fr-FR" dirty="0" err="1"/>
              <a:t>Proprietes</a:t>
            </a:r>
            <a:r>
              <a:rPr lang="fr-FR" dirty="0"/>
              <a:t>', {</a:t>
            </a:r>
          </a:p>
          <a:p>
            <a:r>
              <a:rPr lang="fr-FR" dirty="0"/>
              <a:t>        type: '</a:t>
            </a:r>
            <a:r>
              <a:rPr lang="fr-FR" dirty="0" err="1"/>
              <a:t>vector</a:t>
            </a:r>
            <a:r>
              <a:rPr lang="fr-FR" dirty="0"/>
              <a:t>',</a:t>
            </a:r>
          </a:p>
          <a:p>
            <a:r>
              <a:rPr lang="fr-FR" dirty="0"/>
              <a:t>        url: '</a:t>
            </a:r>
            <a:r>
              <a:rPr lang="fr-FR" dirty="0" err="1"/>
              <a:t>mapbox</a:t>
            </a:r>
            <a:r>
              <a:rPr lang="fr-FR" dirty="0"/>
              <a:t>://ninanoun.a4kdgiot'</a:t>
            </a:r>
          </a:p>
          <a:p>
            <a:r>
              <a:rPr lang="fr-FR" dirty="0"/>
              <a:t>    });</a:t>
            </a:r>
          </a:p>
          <a:p>
            <a:endParaRPr lang="fr-FR" dirty="0"/>
          </a:p>
          <a:p>
            <a:r>
              <a:rPr lang="fr-FR" dirty="0" err="1"/>
              <a:t>map.addLayer</a:t>
            </a:r>
            <a:r>
              <a:rPr lang="fr-FR" dirty="0"/>
              <a:t>({</a:t>
            </a:r>
          </a:p>
          <a:p>
            <a:r>
              <a:rPr lang="fr-FR" dirty="0"/>
              <a:t>        'id': '</a:t>
            </a:r>
            <a:r>
              <a:rPr lang="fr-FR" dirty="0" err="1"/>
              <a:t>Proprietes</a:t>
            </a:r>
            <a:r>
              <a:rPr lang="fr-FR" dirty="0"/>
              <a:t>',</a:t>
            </a:r>
          </a:p>
          <a:p>
            <a:r>
              <a:rPr lang="fr-FR" dirty="0"/>
              <a:t>        'type': 'line',</a:t>
            </a:r>
          </a:p>
          <a:p>
            <a:r>
              <a:rPr lang="fr-FR" dirty="0"/>
              <a:t>        'source': '</a:t>
            </a:r>
            <a:r>
              <a:rPr lang="fr-FR" dirty="0" err="1"/>
              <a:t>Proprietes</a:t>
            </a:r>
            <a:r>
              <a:rPr lang="fr-FR" dirty="0"/>
              <a:t>',</a:t>
            </a:r>
          </a:p>
          <a:p>
            <a:r>
              <a:rPr lang="fr-FR" dirty="0"/>
              <a:t>        'source-layer': '</a:t>
            </a:r>
            <a:r>
              <a:rPr lang="fr-FR" dirty="0" err="1"/>
              <a:t>limites_proprietes</a:t>
            </a:r>
            <a:r>
              <a:rPr lang="fr-FR" dirty="0"/>
              <a:t>',</a:t>
            </a:r>
          </a:p>
          <a:p>
            <a:r>
              <a:rPr lang="fr-FR" dirty="0"/>
              <a:t>        '</a:t>
            </a:r>
            <a:r>
              <a:rPr lang="fr-FR" dirty="0" err="1"/>
              <a:t>layout</a:t>
            </a:r>
            <a:r>
              <a:rPr lang="fr-FR" dirty="0"/>
              <a:t>': {'</a:t>
            </a:r>
            <a:r>
              <a:rPr lang="fr-FR" dirty="0" err="1"/>
              <a:t>visibility</a:t>
            </a:r>
            <a:r>
              <a:rPr lang="fr-FR" dirty="0"/>
              <a:t>': 'visible',</a:t>
            </a:r>
          </a:p>
          <a:p>
            <a:r>
              <a:rPr lang="fr-FR" dirty="0"/>
              <a:t>        'line-</a:t>
            </a:r>
            <a:r>
              <a:rPr lang="fr-FR" dirty="0" err="1"/>
              <a:t>join</a:t>
            </a:r>
            <a:r>
              <a:rPr lang="fr-FR" dirty="0"/>
              <a:t>': '</a:t>
            </a:r>
            <a:r>
              <a:rPr lang="fr-FR" dirty="0" err="1"/>
              <a:t>round','line</a:t>
            </a:r>
            <a:r>
              <a:rPr lang="fr-FR" dirty="0"/>
              <a:t>-cap': 'round'},</a:t>
            </a:r>
          </a:p>
          <a:p>
            <a:r>
              <a:rPr lang="fr-FR" dirty="0"/>
              <a:t>        '</a:t>
            </a:r>
            <a:r>
              <a:rPr lang="fr-FR" dirty="0" err="1"/>
              <a:t>paint</a:t>
            </a:r>
            <a:r>
              <a:rPr lang="fr-FR" dirty="0"/>
              <a:t>': {'line-</a:t>
            </a:r>
            <a:r>
              <a:rPr lang="fr-FR" dirty="0" err="1"/>
              <a:t>color</a:t>
            </a:r>
            <a:r>
              <a:rPr lang="fr-FR" dirty="0"/>
              <a:t>': '#FFFFFF', 'line-</a:t>
            </a:r>
            <a:r>
              <a:rPr lang="fr-FR" dirty="0" err="1"/>
              <a:t>width</a:t>
            </a:r>
            <a:r>
              <a:rPr lang="fr-FR" dirty="0"/>
              <a:t>': 1.5}</a:t>
            </a:r>
          </a:p>
          <a:p>
            <a:r>
              <a:rPr lang="fr-FR" dirty="0"/>
              <a:t>});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938" y="2587346"/>
            <a:ext cx="4655414" cy="357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934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Ajouts de données 3D</a:t>
            </a:r>
          </a:p>
        </p:txBody>
      </p:sp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92075" y="2447925"/>
            <a:ext cx="5889625" cy="378565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>
                <a:latin typeface="Calibri" pitchFamily="34" charset="0"/>
              </a:rPr>
              <a:t> // Ajout </a:t>
            </a:r>
            <a:r>
              <a:rPr lang="fr-FR" sz="1600" dirty="0" err="1">
                <a:latin typeface="Calibri" pitchFamily="34" charset="0"/>
              </a:rPr>
              <a:t>batiments</a:t>
            </a:r>
            <a:r>
              <a:rPr lang="fr-FR" sz="1600" dirty="0">
                <a:latin typeface="Calibri" pitchFamily="34" charset="0"/>
              </a:rPr>
              <a:t> 3D</a:t>
            </a:r>
          </a:p>
          <a:p>
            <a:endParaRPr lang="fr-FR" sz="1600" dirty="0">
              <a:latin typeface="Calibri" pitchFamily="34" charset="0"/>
            </a:endParaRPr>
          </a:p>
          <a:p>
            <a:r>
              <a:rPr lang="fr-FR" sz="1600" dirty="0" err="1">
                <a:latin typeface="Calibri" pitchFamily="34" charset="0"/>
              </a:rPr>
              <a:t>map.addLayer</a:t>
            </a:r>
            <a:r>
              <a:rPr lang="fr-FR" sz="1600" dirty="0">
                <a:latin typeface="Calibri" pitchFamily="34" charset="0"/>
              </a:rPr>
              <a:t>({</a:t>
            </a:r>
          </a:p>
          <a:p>
            <a:r>
              <a:rPr lang="fr-FR" sz="1600" dirty="0">
                <a:latin typeface="Calibri" pitchFamily="34" charset="0"/>
              </a:rPr>
              <a:t>        'id': 'Batiments_3D',</a:t>
            </a:r>
          </a:p>
          <a:p>
            <a:r>
              <a:rPr lang="fr-FR" sz="1600" dirty="0">
                <a:latin typeface="Calibri" pitchFamily="34" charset="0"/>
              </a:rPr>
              <a:t>        'source': 'composite',</a:t>
            </a:r>
          </a:p>
          <a:p>
            <a:r>
              <a:rPr lang="fr-FR" sz="1600" dirty="0">
                <a:latin typeface="Calibri" pitchFamily="34" charset="0"/>
              </a:rPr>
              <a:t>        'source-layer': 'building',</a:t>
            </a:r>
          </a:p>
          <a:p>
            <a:r>
              <a:rPr lang="fr-FR" sz="1600" dirty="0">
                <a:latin typeface="Calibri" pitchFamily="34" charset="0"/>
              </a:rPr>
              <a:t>        '</a:t>
            </a:r>
            <a:r>
              <a:rPr lang="fr-FR" sz="1600" dirty="0" err="1">
                <a:latin typeface="Calibri" pitchFamily="34" charset="0"/>
              </a:rPr>
              <a:t>filter</a:t>
            </a:r>
            <a:r>
              <a:rPr lang="fr-FR" sz="1600" dirty="0">
                <a:latin typeface="Calibri" pitchFamily="34" charset="0"/>
              </a:rPr>
              <a:t>': ['==', 'extrude', '</a:t>
            </a:r>
            <a:r>
              <a:rPr lang="fr-FR" sz="1600" dirty="0" err="1">
                <a:latin typeface="Calibri" pitchFamily="34" charset="0"/>
              </a:rPr>
              <a:t>true</a:t>
            </a:r>
            <a:r>
              <a:rPr lang="fr-FR" sz="1600" dirty="0">
                <a:latin typeface="Calibri" pitchFamily="34" charset="0"/>
              </a:rPr>
              <a:t>'],</a:t>
            </a:r>
          </a:p>
          <a:p>
            <a:r>
              <a:rPr lang="fr-FR" sz="1600" dirty="0">
                <a:latin typeface="Calibri" pitchFamily="34" charset="0"/>
              </a:rPr>
              <a:t>        'type': '</a:t>
            </a:r>
            <a:r>
              <a:rPr lang="fr-FR" sz="1600" dirty="0" err="1">
                <a:latin typeface="Calibri" pitchFamily="34" charset="0"/>
              </a:rPr>
              <a:t>fill</a:t>
            </a:r>
            <a:r>
              <a:rPr lang="fr-FR" sz="1600" dirty="0">
                <a:latin typeface="Calibri" pitchFamily="34" charset="0"/>
              </a:rPr>
              <a:t>-extrusion',</a:t>
            </a:r>
          </a:p>
          <a:p>
            <a:r>
              <a:rPr lang="fr-FR" sz="1600" dirty="0">
                <a:latin typeface="Calibri" pitchFamily="34" charset="0"/>
              </a:rPr>
              <a:t>        '</a:t>
            </a:r>
            <a:r>
              <a:rPr lang="fr-FR" sz="1600" dirty="0" err="1">
                <a:latin typeface="Calibri" pitchFamily="34" charset="0"/>
              </a:rPr>
              <a:t>minzoom</a:t>
            </a:r>
            <a:r>
              <a:rPr lang="fr-FR" sz="1600" dirty="0">
                <a:latin typeface="Calibri" pitchFamily="34" charset="0"/>
              </a:rPr>
              <a:t>': 15,</a:t>
            </a:r>
          </a:p>
          <a:p>
            <a:r>
              <a:rPr lang="fr-FR" sz="1600" dirty="0">
                <a:latin typeface="Calibri" pitchFamily="34" charset="0"/>
              </a:rPr>
              <a:t>        '</a:t>
            </a:r>
            <a:r>
              <a:rPr lang="fr-FR" sz="1600" dirty="0" err="1">
                <a:latin typeface="Calibri" pitchFamily="34" charset="0"/>
              </a:rPr>
              <a:t>paint</a:t>
            </a:r>
            <a:r>
              <a:rPr lang="fr-FR" sz="1600" dirty="0">
                <a:latin typeface="Calibri" pitchFamily="34" charset="0"/>
              </a:rPr>
              <a:t>': {'</a:t>
            </a:r>
            <a:r>
              <a:rPr lang="fr-FR" sz="1600" dirty="0" err="1">
                <a:latin typeface="Calibri" pitchFamily="34" charset="0"/>
              </a:rPr>
              <a:t>fill</a:t>
            </a:r>
            <a:r>
              <a:rPr lang="fr-FR" sz="1600" dirty="0">
                <a:latin typeface="Calibri" pitchFamily="34" charset="0"/>
              </a:rPr>
              <a:t>-extrusion-</a:t>
            </a:r>
            <a:r>
              <a:rPr lang="fr-FR" sz="1600" dirty="0" err="1">
                <a:latin typeface="Calibri" pitchFamily="34" charset="0"/>
              </a:rPr>
              <a:t>color</a:t>
            </a:r>
            <a:r>
              <a:rPr lang="fr-FR" sz="1600" dirty="0">
                <a:latin typeface="Calibri" pitchFamily="34" charset="0"/>
              </a:rPr>
              <a:t>': '#555555', '</a:t>
            </a:r>
            <a:r>
              <a:rPr lang="fr-FR" sz="1600" dirty="0" err="1">
                <a:latin typeface="Calibri" pitchFamily="34" charset="0"/>
              </a:rPr>
              <a:t>fill</a:t>
            </a:r>
            <a:r>
              <a:rPr lang="fr-FR" sz="1600" dirty="0">
                <a:latin typeface="Calibri" pitchFamily="34" charset="0"/>
              </a:rPr>
              <a:t>-extrusion-</a:t>
            </a:r>
            <a:r>
              <a:rPr lang="fr-FR" sz="1600" dirty="0" err="1">
                <a:latin typeface="Calibri" pitchFamily="34" charset="0"/>
              </a:rPr>
              <a:t>height</a:t>
            </a:r>
            <a:r>
              <a:rPr lang="fr-FR" sz="1600" dirty="0">
                <a:latin typeface="Calibri" pitchFamily="34" charset="0"/>
              </a:rPr>
              <a:t>': </a:t>
            </a:r>
          </a:p>
          <a:p>
            <a:r>
              <a:rPr lang="fr-FR" sz="1600" dirty="0">
                <a:latin typeface="Calibri" pitchFamily="34" charset="0"/>
              </a:rPr>
              <a:t>        {'type': '</a:t>
            </a:r>
            <a:r>
              <a:rPr lang="fr-FR" sz="1600" dirty="0" err="1">
                <a:latin typeface="Calibri" pitchFamily="34" charset="0"/>
              </a:rPr>
              <a:t>identity</a:t>
            </a:r>
            <a:r>
              <a:rPr lang="fr-FR" sz="1600" dirty="0">
                <a:latin typeface="Calibri" pitchFamily="34" charset="0"/>
              </a:rPr>
              <a:t>','</a:t>
            </a:r>
            <a:r>
              <a:rPr lang="fr-FR" sz="1600" dirty="0" err="1">
                <a:latin typeface="Calibri" pitchFamily="34" charset="0"/>
              </a:rPr>
              <a:t>property</a:t>
            </a:r>
            <a:r>
              <a:rPr lang="fr-FR" sz="1600" dirty="0">
                <a:latin typeface="Calibri" pitchFamily="34" charset="0"/>
              </a:rPr>
              <a:t>': '</a:t>
            </a:r>
            <a:r>
              <a:rPr lang="fr-FR" sz="1600" dirty="0" err="1">
                <a:latin typeface="Calibri" pitchFamily="34" charset="0"/>
              </a:rPr>
              <a:t>height</a:t>
            </a:r>
            <a:r>
              <a:rPr lang="fr-FR" sz="1600" dirty="0">
                <a:latin typeface="Calibri" pitchFamily="34" charset="0"/>
              </a:rPr>
              <a:t>'},</a:t>
            </a:r>
          </a:p>
          <a:p>
            <a:r>
              <a:rPr lang="fr-FR" sz="1600" dirty="0">
                <a:latin typeface="Calibri" pitchFamily="34" charset="0"/>
              </a:rPr>
              <a:t>        '</a:t>
            </a:r>
            <a:r>
              <a:rPr lang="fr-FR" sz="1600" dirty="0" err="1">
                <a:latin typeface="Calibri" pitchFamily="34" charset="0"/>
              </a:rPr>
              <a:t>fill</a:t>
            </a:r>
            <a:r>
              <a:rPr lang="fr-FR" sz="1600" dirty="0">
                <a:latin typeface="Calibri" pitchFamily="34" charset="0"/>
              </a:rPr>
              <a:t>-extrusion-base': {'type': '</a:t>
            </a:r>
            <a:r>
              <a:rPr lang="fr-FR" sz="1600" dirty="0" err="1">
                <a:latin typeface="Calibri" pitchFamily="34" charset="0"/>
              </a:rPr>
              <a:t>identity</a:t>
            </a:r>
            <a:r>
              <a:rPr lang="fr-FR" sz="1600" dirty="0">
                <a:latin typeface="Calibri" pitchFamily="34" charset="0"/>
              </a:rPr>
              <a:t>','</a:t>
            </a:r>
            <a:r>
              <a:rPr lang="fr-FR" sz="1600" dirty="0" err="1">
                <a:latin typeface="Calibri" pitchFamily="34" charset="0"/>
              </a:rPr>
              <a:t>property</a:t>
            </a:r>
            <a:r>
              <a:rPr lang="fr-FR" sz="1600" dirty="0">
                <a:latin typeface="Calibri" pitchFamily="34" charset="0"/>
              </a:rPr>
              <a:t>': '</a:t>
            </a:r>
            <a:r>
              <a:rPr lang="fr-FR" sz="1600" dirty="0" err="1">
                <a:latin typeface="Calibri" pitchFamily="34" charset="0"/>
              </a:rPr>
              <a:t>min_height</a:t>
            </a:r>
            <a:r>
              <a:rPr lang="fr-FR" sz="1600" dirty="0">
                <a:latin typeface="Calibri" pitchFamily="34" charset="0"/>
              </a:rPr>
              <a:t>'},</a:t>
            </a:r>
          </a:p>
          <a:p>
            <a:r>
              <a:rPr lang="fr-FR" sz="1600" dirty="0">
                <a:latin typeface="Calibri" pitchFamily="34" charset="0"/>
              </a:rPr>
              <a:t>        '</a:t>
            </a:r>
            <a:r>
              <a:rPr lang="fr-FR" sz="1600" dirty="0" err="1">
                <a:latin typeface="Calibri" pitchFamily="34" charset="0"/>
              </a:rPr>
              <a:t>fill</a:t>
            </a:r>
            <a:r>
              <a:rPr lang="fr-FR" sz="1600" dirty="0">
                <a:latin typeface="Calibri" pitchFamily="34" charset="0"/>
              </a:rPr>
              <a:t>-extrusion-</a:t>
            </a:r>
            <a:r>
              <a:rPr lang="fr-FR" sz="1600" dirty="0" err="1">
                <a:latin typeface="Calibri" pitchFamily="34" charset="0"/>
              </a:rPr>
              <a:t>opacity</a:t>
            </a:r>
            <a:r>
              <a:rPr lang="fr-FR" sz="1600" dirty="0">
                <a:latin typeface="Calibri" pitchFamily="34" charset="0"/>
              </a:rPr>
              <a:t>': 0.8</a:t>
            </a:r>
          </a:p>
          <a:p>
            <a:r>
              <a:rPr lang="fr-FR" sz="1600" dirty="0">
                <a:latin typeface="Calibri" pitchFamily="34" charset="0"/>
              </a:rPr>
              <a:t>        }</a:t>
            </a:r>
          </a:p>
          <a:p>
            <a:r>
              <a:rPr lang="fr-FR" sz="1600" dirty="0">
                <a:latin typeface="Calibri" pitchFamily="34" charset="0"/>
              </a:rPr>
              <a:t>    });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684" y="2096219"/>
            <a:ext cx="3937434" cy="403081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8831" y="1664042"/>
            <a:ext cx="7054336" cy="4351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19222" y="5988734"/>
            <a:ext cx="7953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https://bl.ocks.org/anonymous/f2c04bc06e759c2da1c3c9767fe572fa/923cca7180834e94060c4032d0e412e5ee92ae47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48552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Ajouter des données en local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2247"/>
          </a:xfrm>
        </p:spPr>
        <p:txBody>
          <a:bodyPr/>
          <a:lstStyle/>
          <a:p>
            <a:r>
              <a:rPr lang="fr-FR" dirty="0"/>
              <a:t>Il est possible de mobiliser des jeux de données (</a:t>
            </a:r>
            <a:r>
              <a:rPr lang="fr-FR" dirty="0" err="1"/>
              <a:t>Geojson</a:t>
            </a:r>
            <a:r>
              <a:rPr lang="fr-FR" dirty="0"/>
              <a:t>) stockés en local (même dossier que la page html) ou accessible via une URL</a:t>
            </a:r>
          </a:p>
        </p:txBody>
      </p:sp>
      <p:sp>
        <p:nvSpPr>
          <p:cNvPr id="4" name="Rectangle 3"/>
          <p:cNvSpPr/>
          <p:nvPr/>
        </p:nvSpPr>
        <p:spPr>
          <a:xfrm>
            <a:off x="1735346" y="2950234"/>
            <a:ext cx="9021793" cy="3416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 err="1"/>
              <a:t>map.on</a:t>
            </a:r>
            <a:r>
              <a:rPr lang="fr-FR" dirty="0"/>
              <a:t>("</a:t>
            </a:r>
            <a:r>
              <a:rPr lang="fr-FR" dirty="0" err="1"/>
              <a:t>load</a:t>
            </a:r>
            <a:r>
              <a:rPr lang="fr-FR" dirty="0"/>
              <a:t>", </a:t>
            </a:r>
            <a:r>
              <a:rPr lang="fr-FR" dirty="0" err="1"/>
              <a:t>function</a:t>
            </a:r>
            <a:r>
              <a:rPr lang="fr-FR" dirty="0"/>
              <a:t>() {</a:t>
            </a:r>
          </a:p>
          <a:p>
            <a:r>
              <a:rPr lang="fr-FR" dirty="0"/>
              <a:t>//Couche EPCI</a:t>
            </a:r>
          </a:p>
          <a:p>
            <a:r>
              <a:rPr lang="fr-FR" dirty="0" err="1"/>
              <a:t>map.addLayer</a:t>
            </a:r>
            <a:r>
              <a:rPr lang="fr-FR" dirty="0"/>
              <a:t>({</a:t>
            </a:r>
          </a:p>
          <a:p>
            <a:r>
              <a:rPr lang="fr-FR" dirty="0"/>
              <a:t>        id: "</a:t>
            </a:r>
            <a:r>
              <a:rPr lang="fr-FR" dirty="0" err="1"/>
              <a:t>epci</a:t>
            </a:r>
            <a:r>
              <a:rPr lang="fr-FR" dirty="0"/>
              <a:t>",</a:t>
            </a:r>
          </a:p>
          <a:p>
            <a:r>
              <a:rPr lang="fr-FR" dirty="0"/>
              <a:t>        type: "line",</a:t>
            </a:r>
          </a:p>
          <a:p>
            <a:r>
              <a:rPr lang="fr-FR" dirty="0"/>
              <a:t>        source: {type: "</a:t>
            </a:r>
            <a:r>
              <a:rPr lang="fr-FR" dirty="0" err="1">
                <a:solidFill>
                  <a:srgbClr val="FF0000"/>
                </a:solidFill>
              </a:rPr>
              <a:t>geojson</a:t>
            </a:r>
            <a:r>
              <a:rPr lang="fr-FR" dirty="0"/>
              <a:t>",</a:t>
            </a:r>
          </a:p>
          <a:p>
            <a:r>
              <a:rPr lang="fr-FR" dirty="0"/>
              <a:t>                      data: "</a:t>
            </a:r>
            <a:r>
              <a:rPr lang="fr-FR" dirty="0">
                <a:solidFill>
                  <a:schemeClr val="accent1"/>
                </a:solidFill>
              </a:rPr>
              <a:t>./</a:t>
            </a:r>
            <a:r>
              <a:rPr lang="fr-FR" dirty="0" err="1">
                <a:solidFill>
                  <a:schemeClr val="accent1"/>
                </a:solidFill>
              </a:rPr>
              <a:t>epci.geojson</a:t>
            </a:r>
            <a:r>
              <a:rPr lang="fr-FR" dirty="0"/>
              <a:t>" },</a:t>
            </a:r>
          </a:p>
          <a:p>
            <a:endParaRPr lang="fr-FR" dirty="0"/>
          </a:p>
          <a:p>
            <a:r>
              <a:rPr lang="fr-FR" dirty="0"/>
              <a:t>        </a:t>
            </a:r>
            <a:r>
              <a:rPr lang="fr-FR" dirty="0" err="1"/>
              <a:t>paint</a:t>
            </a:r>
            <a:r>
              <a:rPr lang="fr-FR" dirty="0"/>
              <a:t>: {'line-</a:t>
            </a:r>
            <a:r>
              <a:rPr lang="fr-FR" dirty="0" err="1"/>
              <a:t>color</a:t>
            </a:r>
            <a:r>
              <a:rPr lang="fr-FR" dirty="0"/>
              <a:t>': '#000000',</a:t>
            </a:r>
          </a:p>
          <a:p>
            <a:r>
              <a:rPr lang="fr-FR" dirty="0"/>
              <a:t>                   'line-width':1}</a:t>
            </a:r>
          </a:p>
          <a:p>
            <a:r>
              <a:rPr lang="fr-FR" dirty="0"/>
              <a:t>        });</a:t>
            </a:r>
          </a:p>
          <a:p>
            <a:r>
              <a:rPr lang="fr-FR" dirty="0"/>
              <a:t> });</a:t>
            </a:r>
          </a:p>
        </p:txBody>
      </p:sp>
      <p:sp>
        <p:nvSpPr>
          <p:cNvPr id="5" name="Rectangle 4"/>
          <p:cNvSpPr/>
          <p:nvPr/>
        </p:nvSpPr>
        <p:spPr>
          <a:xfrm>
            <a:off x="6541698" y="2950234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/>
              <a:t>map.on</a:t>
            </a:r>
            <a:r>
              <a:rPr lang="fr-FR" dirty="0"/>
              <a:t>("</a:t>
            </a:r>
            <a:r>
              <a:rPr lang="fr-FR" dirty="0" err="1"/>
              <a:t>load</a:t>
            </a:r>
            <a:r>
              <a:rPr lang="fr-FR" dirty="0"/>
              <a:t>", </a:t>
            </a:r>
            <a:r>
              <a:rPr lang="fr-FR" dirty="0" err="1"/>
              <a:t>function</a:t>
            </a:r>
            <a:r>
              <a:rPr lang="fr-FR" dirty="0"/>
              <a:t>() {</a:t>
            </a:r>
          </a:p>
          <a:p>
            <a:r>
              <a:rPr lang="fr-FR" dirty="0"/>
              <a:t>//Couche EPCI</a:t>
            </a:r>
          </a:p>
          <a:p>
            <a:r>
              <a:rPr lang="fr-FR" dirty="0" err="1"/>
              <a:t>map.addLayer</a:t>
            </a:r>
            <a:r>
              <a:rPr lang="fr-FR" dirty="0"/>
              <a:t>({</a:t>
            </a:r>
          </a:p>
          <a:p>
            <a:r>
              <a:rPr lang="fr-FR" dirty="0"/>
              <a:t>        id: "</a:t>
            </a:r>
            <a:r>
              <a:rPr lang="fr-FR" dirty="0" err="1"/>
              <a:t>epci</a:t>
            </a:r>
            <a:r>
              <a:rPr lang="fr-FR" dirty="0"/>
              <a:t>",</a:t>
            </a:r>
          </a:p>
          <a:p>
            <a:r>
              <a:rPr lang="fr-FR" dirty="0"/>
              <a:t>        type: "line",</a:t>
            </a:r>
          </a:p>
          <a:p>
            <a:r>
              <a:rPr lang="fr-FR" dirty="0"/>
              <a:t>        source: {type: "</a:t>
            </a:r>
            <a:r>
              <a:rPr lang="fr-FR" dirty="0" err="1">
                <a:solidFill>
                  <a:srgbClr val="FF0000"/>
                </a:solidFill>
              </a:rPr>
              <a:t>geojson</a:t>
            </a:r>
            <a:r>
              <a:rPr lang="fr-FR" dirty="0"/>
              <a:t>",</a:t>
            </a:r>
          </a:p>
          <a:p>
            <a:r>
              <a:rPr lang="fr-FR" dirty="0"/>
              <a:t>                      data: '</a:t>
            </a:r>
            <a:r>
              <a:rPr lang="fr-FR" dirty="0">
                <a:solidFill>
                  <a:schemeClr val="accent5"/>
                </a:solidFill>
              </a:rPr>
              <a:t>URL'</a:t>
            </a:r>
          </a:p>
          <a:p>
            <a:r>
              <a:rPr lang="fr-FR" dirty="0"/>
              <a:t>        </a:t>
            </a:r>
            <a:r>
              <a:rPr lang="fr-FR" dirty="0" err="1"/>
              <a:t>paint</a:t>
            </a:r>
            <a:r>
              <a:rPr lang="fr-FR" dirty="0"/>
              <a:t>: {'line-</a:t>
            </a:r>
            <a:r>
              <a:rPr lang="fr-FR" dirty="0" err="1"/>
              <a:t>color</a:t>
            </a:r>
            <a:r>
              <a:rPr lang="fr-FR" dirty="0"/>
              <a:t>': '#000000',</a:t>
            </a:r>
          </a:p>
          <a:p>
            <a:r>
              <a:rPr lang="fr-FR" dirty="0"/>
              <a:t>                   'line-width':1}</a:t>
            </a:r>
          </a:p>
          <a:p>
            <a:r>
              <a:rPr lang="fr-FR" dirty="0"/>
              <a:t>        });</a:t>
            </a:r>
          </a:p>
          <a:p>
            <a:r>
              <a:rPr lang="fr-FR" dirty="0"/>
              <a:t> });</a:t>
            </a:r>
          </a:p>
        </p:txBody>
      </p:sp>
    </p:spTree>
    <p:extLst>
      <p:ext uri="{BB962C8B-B14F-4D97-AF65-F5344CB8AC3E}">
        <p14:creationId xmlns:p14="http://schemas.microsoft.com/office/powerpoint/2010/main" val="456985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Interactivité avec les données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/>
              <a:t>Hover</a:t>
            </a:r>
            <a:r>
              <a:rPr lang="fr-FR" dirty="0"/>
              <a:t> et Click</a:t>
            </a:r>
          </a:p>
        </p:txBody>
      </p:sp>
    </p:spTree>
    <p:extLst>
      <p:ext uri="{BB962C8B-B14F-4D97-AF65-F5344CB8AC3E}">
        <p14:creationId xmlns:p14="http://schemas.microsoft.com/office/powerpoint/2010/main" val="35709266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Interactivité avec les données / </a:t>
            </a:r>
            <a:r>
              <a:rPr lang="fr-FR" dirty="0" err="1"/>
              <a:t>Hover</a:t>
            </a:r>
            <a:endParaRPr lang="fr-FR" dirty="0"/>
          </a:p>
        </p:txBody>
      </p:sp>
      <p:sp>
        <p:nvSpPr>
          <p:cNvPr id="55298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dirty="0" err="1"/>
              <a:t>Hover</a:t>
            </a:r>
            <a:r>
              <a:rPr lang="fr-FR" dirty="0"/>
              <a:t> de d’une couche (survol) = couche </a:t>
            </a:r>
            <a:r>
              <a:rPr lang="fr-FR" dirty="0" err="1"/>
              <a:t>arrets</a:t>
            </a:r>
            <a:endParaRPr lang="fr-FR" dirty="0"/>
          </a:p>
          <a:p>
            <a:pPr lvl="1" eaLnBrk="1" hangingPunct="1"/>
            <a:r>
              <a:rPr lang="fr-FR" dirty="0"/>
              <a:t>Cette commande doit être placée à la fin du script</a:t>
            </a: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365675" y="2721066"/>
            <a:ext cx="5892800" cy="397031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//Interactivité HOVER</a:t>
            </a:r>
          </a:p>
          <a:p>
            <a:endParaRPr lang="fr-FR" sz="1200" dirty="0">
              <a:latin typeface="Calibri" pitchFamily="34" charset="0"/>
            </a:endParaRPr>
          </a:p>
          <a:p>
            <a:r>
              <a:rPr lang="fr-FR" sz="1200" dirty="0">
                <a:latin typeface="Calibri" pitchFamily="34" charset="0"/>
              </a:rPr>
              <a:t>var </a:t>
            </a:r>
            <a:r>
              <a:rPr lang="fr-FR" sz="1200" dirty="0" err="1">
                <a:latin typeface="Calibri" pitchFamily="34" charset="0"/>
              </a:rPr>
              <a:t>popup</a:t>
            </a:r>
            <a:r>
              <a:rPr lang="fr-FR" sz="1200" dirty="0">
                <a:latin typeface="Calibri" pitchFamily="34" charset="0"/>
              </a:rPr>
              <a:t> = new </a:t>
            </a:r>
            <a:r>
              <a:rPr lang="fr-FR" sz="1200" dirty="0" err="1">
                <a:latin typeface="Calibri" pitchFamily="34" charset="0"/>
              </a:rPr>
              <a:t>mapboxgl.Popup</a:t>
            </a:r>
            <a:r>
              <a:rPr lang="fr-FR" sz="1200" dirty="0">
                <a:latin typeface="Calibri" pitchFamily="34" charset="0"/>
              </a:rPr>
              <a:t>({</a:t>
            </a:r>
          </a:p>
          <a:p>
            <a:r>
              <a:rPr lang="fr-FR" sz="1200" dirty="0">
                <a:latin typeface="Calibri" pitchFamily="34" charset="0"/>
              </a:rPr>
              <a:t>    </a:t>
            </a:r>
            <a:r>
              <a:rPr lang="fr-FR" sz="1200" dirty="0" err="1">
                <a:latin typeface="Calibri" pitchFamily="34" charset="0"/>
              </a:rPr>
              <a:t>closeButton</a:t>
            </a:r>
            <a:r>
              <a:rPr lang="fr-FR" sz="1200" dirty="0">
                <a:latin typeface="Calibri" pitchFamily="34" charset="0"/>
              </a:rPr>
              <a:t>: false,</a:t>
            </a:r>
          </a:p>
          <a:p>
            <a:r>
              <a:rPr lang="fr-FR" sz="1200" dirty="0">
                <a:latin typeface="Calibri" pitchFamily="34" charset="0"/>
              </a:rPr>
              <a:t>    </a:t>
            </a:r>
            <a:r>
              <a:rPr lang="fr-FR" sz="1200" dirty="0" err="1">
                <a:latin typeface="Calibri" pitchFamily="34" charset="0"/>
              </a:rPr>
              <a:t>closeOnClick</a:t>
            </a:r>
            <a:r>
              <a:rPr lang="fr-FR" sz="1200" dirty="0">
                <a:latin typeface="Calibri" pitchFamily="34" charset="0"/>
              </a:rPr>
              <a:t>: false });</a:t>
            </a:r>
          </a:p>
          <a:p>
            <a:endParaRPr lang="fr-FR" sz="1200" dirty="0">
              <a:latin typeface="Calibri" pitchFamily="34" charset="0"/>
            </a:endParaRPr>
          </a:p>
          <a:p>
            <a:r>
              <a:rPr lang="fr-FR" sz="1200" dirty="0" err="1">
                <a:latin typeface="Calibri" pitchFamily="34" charset="0"/>
              </a:rPr>
              <a:t>map.on</a:t>
            </a:r>
            <a:r>
              <a:rPr lang="fr-FR" sz="1200" dirty="0">
                <a:latin typeface="Calibri" pitchFamily="34" charset="0"/>
              </a:rPr>
              <a:t>('</a:t>
            </a:r>
            <a:r>
              <a:rPr lang="fr-FR" sz="1200" dirty="0" err="1">
                <a:latin typeface="Calibri" pitchFamily="34" charset="0"/>
              </a:rPr>
              <a:t>mousemove</a:t>
            </a:r>
            <a:r>
              <a:rPr lang="fr-FR" sz="1200" dirty="0">
                <a:latin typeface="Calibri" pitchFamily="34" charset="0"/>
              </a:rPr>
              <a:t>', </a:t>
            </a:r>
            <a:r>
              <a:rPr lang="fr-FR" sz="1200" dirty="0" err="1">
                <a:latin typeface="Calibri" pitchFamily="34" charset="0"/>
              </a:rPr>
              <a:t>function</a:t>
            </a:r>
            <a:r>
              <a:rPr lang="fr-FR" sz="1200" dirty="0">
                <a:latin typeface="Calibri" pitchFamily="34" charset="0"/>
              </a:rPr>
              <a:t>(e) {</a:t>
            </a:r>
          </a:p>
          <a:p>
            <a:r>
              <a:rPr lang="fr-FR" sz="1200" dirty="0">
                <a:latin typeface="Calibri" pitchFamily="34" charset="0"/>
              </a:rPr>
              <a:t>    var </a:t>
            </a:r>
            <a:r>
              <a:rPr lang="fr-FR" sz="1200" dirty="0" err="1">
                <a:latin typeface="Calibri" pitchFamily="34" charset="0"/>
              </a:rPr>
              <a:t>features</a:t>
            </a:r>
            <a:r>
              <a:rPr lang="fr-FR" sz="1200" dirty="0">
                <a:latin typeface="Calibri" pitchFamily="34" charset="0"/>
              </a:rPr>
              <a:t> = </a:t>
            </a:r>
            <a:r>
              <a:rPr lang="fr-FR" sz="1200" dirty="0" err="1">
                <a:latin typeface="Calibri" pitchFamily="34" charset="0"/>
              </a:rPr>
              <a:t>map.queryRenderedFeatures</a:t>
            </a:r>
            <a:r>
              <a:rPr lang="fr-FR" sz="1200" dirty="0">
                <a:latin typeface="Calibri" pitchFamily="34" charset="0"/>
              </a:rPr>
              <a:t>(</a:t>
            </a:r>
            <a:r>
              <a:rPr lang="fr-FR" sz="1200" dirty="0" err="1">
                <a:latin typeface="Calibri" pitchFamily="34" charset="0"/>
              </a:rPr>
              <a:t>e.point</a:t>
            </a:r>
            <a:r>
              <a:rPr lang="fr-FR" sz="1200" dirty="0">
                <a:latin typeface="Calibri" pitchFamily="34" charset="0"/>
              </a:rPr>
              <a:t>, { </a:t>
            </a:r>
            <a:r>
              <a:rPr lang="fr-FR" sz="1200" dirty="0" err="1">
                <a:latin typeface="Calibri" pitchFamily="34" charset="0"/>
              </a:rPr>
              <a:t>layers</a:t>
            </a:r>
            <a:r>
              <a:rPr lang="fr-FR" sz="1200" dirty="0">
                <a:latin typeface="Calibri" pitchFamily="34" charset="0"/>
              </a:rPr>
              <a:t>: ['</a:t>
            </a:r>
            <a:r>
              <a:rPr lang="fr-FR" sz="1200" b="1" dirty="0">
                <a:solidFill>
                  <a:schemeClr val="accent2"/>
                </a:solidFill>
                <a:latin typeface="Calibri" pitchFamily="34" charset="0"/>
              </a:rPr>
              <a:t>Equipements</a:t>
            </a:r>
            <a:r>
              <a:rPr lang="fr-FR" sz="1200" dirty="0">
                <a:latin typeface="Calibri" pitchFamily="34" charset="0"/>
              </a:rPr>
              <a:t>'] });</a:t>
            </a:r>
          </a:p>
          <a:p>
            <a:r>
              <a:rPr lang="fr-FR" sz="1200" dirty="0">
                <a:latin typeface="Calibri" pitchFamily="34" charset="0"/>
              </a:rPr>
              <a:t>    // Change the </a:t>
            </a:r>
            <a:r>
              <a:rPr lang="fr-FR" sz="1200" dirty="0" err="1">
                <a:latin typeface="Calibri" pitchFamily="34" charset="0"/>
              </a:rPr>
              <a:t>cursor</a:t>
            </a:r>
            <a:r>
              <a:rPr lang="fr-FR" sz="1200" dirty="0">
                <a:latin typeface="Calibri" pitchFamily="34" charset="0"/>
              </a:rPr>
              <a:t> style as a UI </a:t>
            </a:r>
            <a:r>
              <a:rPr lang="fr-FR" sz="1200" dirty="0" err="1">
                <a:latin typeface="Calibri" pitchFamily="34" charset="0"/>
              </a:rPr>
              <a:t>indicator</a:t>
            </a:r>
            <a:r>
              <a:rPr lang="fr-FR" sz="1200" dirty="0">
                <a:latin typeface="Calibri" pitchFamily="34" charset="0"/>
              </a:rPr>
              <a:t>.</a:t>
            </a:r>
          </a:p>
          <a:p>
            <a:r>
              <a:rPr lang="fr-FR" sz="1200" dirty="0">
                <a:latin typeface="Calibri" pitchFamily="34" charset="0"/>
              </a:rPr>
              <a:t>    </a:t>
            </a:r>
            <a:r>
              <a:rPr lang="fr-FR" sz="1200" dirty="0" err="1">
                <a:latin typeface="Calibri" pitchFamily="34" charset="0"/>
              </a:rPr>
              <a:t>map.getCanvas</a:t>
            </a:r>
            <a:r>
              <a:rPr lang="fr-FR" sz="1200" dirty="0">
                <a:latin typeface="Calibri" pitchFamily="34" charset="0"/>
              </a:rPr>
              <a:t>().</a:t>
            </a:r>
            <a:r>
              <a:rPr lang="fr-FR" sz="1200" dirty="0" err="1">
                <a:latin typeface="Calibri" pitchFamily="34" charset="0"/>
              </a:rPr>
              <a:t>style.cursor</a:t>
            </a:r>
            <a:r>
              <a:rPr lang="fr-FR" sz="1200" dirty="0">
                <a:latin typeface="Calibri" pitchFamily="34" charset="0"/>
              </a:rPr>
              <a:t> = (</a:t>
            </a:r>
            <a:r>
              <a:rPr lang="fr-FR" sz="1200" dirty="0" err="1">
                <a:latin typeface="Calibri" pitchFamily="34" charset="0"/>
              </a:rPr>
              <a:t>features.length</a:t>
            </a:r>
            <a:r>
              <a:rPr lang="fr-FR" sz="1200" dirty="0">
                <a:latin typeface="Calibri" pitchFamily="34" charset="0"/>
              </a:rPr>
              <a:t>) ? 'pointer' : '';</a:t>
            </a:r>
          </a:p>
          <a:p>
            <a:endParaRPr lang="fr-FR" sz="1200" dirty="0">
              <a:latin typeface="Calibri" pitchFamily="34" charset="0"/>
            </a:endParaRPr>
          </a:p>
          <a:p>
            <a:r>
              <a:rPr lang="fr-FR" sz="1200" dirty="0">
                <a:latin typeface="Calibri" pitchFamily="34" charset="0"/>
              </a:rPr>
              <a:t>    if (!</a:t>
            </a:r>
            <a:r>
              <a:rPr lang="fr-FR" sz="1200" dirty="0" err="1">
                <a:latin typeface="Calibri" pitchFamily="34" charset="0"/>
              </a:rPr>
              <a:t>features.length</a:t>
            </a:r>
            <a:r>
              <a:rPr lang="fr-FR" sz="1200" dirty="0">
                <a:latin typeface="Calibri" pitchFamily="34" charset="0"/>
              </a:rPr>
              <a:t>) {</a:t>
            </a:r>
          </a:p>
          <a:p>
            <a:r>
              <a:rPr lang="fr-FR" sz="1200" dirty="0">
                <a:latin typeface="Calibri" pitchFamily="34" charset="0"/>
              </a:rPr>
              <a:t>        </a:t>
            </a:r>
            <a:r>
              <a:rPr lang="fr-FR" sz="1200" dirty="0" err="1">
                <a:latin typeface="Calibri" pitchFamily="34" charset="0"/>
              </a:rPr>
              <a:t>popup.remove</a:t>
            </a:r>
            <a:r>
              <a:rPr lang="fr-FR" sz="1200" dirty="0">
                <a:latin typeface="Calibri" pitchFamily="34" charset="0"/>
              </a:rPr>
              <a:t>();</a:t>
            </a:r>
          </a:p>
          <a:p>
            <a:r>
              <a:rPr lang="fr-FR" sz="1200" dirty="0">
                <a:latin typeface="Calibri" pitchFamily="34" charset="0"/>
              </a:rPr>
              <a:t>        return; }</a:t>
            </a:r>
          </a:p>
          <a:p>
            <a:endParaRPr lang="fr-FR" sz="1200" dirty="0">
              <a:latin typeface="Calibri" pitchFamily="34" charset="0"/>
            </a:endParaRPr>
          </a:p>
          <a:p>
            <a:r>
              <a:rPr lang="fr-FR" sz="1200" dirty="0">
                <a:latin typeface="Calibri" pitchFamily="34" charset="0"/>
              </a:rPr>
              <a:t>    var </a:t>
            </a:r>
            <a:r>
              <a:rPr lang="fr-FR" sz="1200" dirty="0" err="1">
                <a:latin typeface="Calibri" pitchFamily="34" charset="0"/>
              </a:rPr>
              <a:t>feature</a:t>
            </a:r>
            <a:r>
              <a:rPr lang="fr-FR" sz="1200" dirty="0">
                <a:latin typeface="Calibri" pitchFamily="34" charset="0"/>
              </a:rPr>
              <a:t> = </a:t>
            </a:r>
            <a:r>
              <a:rPr lang="fr-FR" sz="1200" dirty="0" err="1">
                <a:latin typeface="Calibri" pitchFamily="34" charset="0"/>
              </a:rPr>
              <a:t>features</a:t>
            </a:r>
            <a:r>
              <a:rPr lang="fr-FR" sz="1200" dirty="0">
                <a:latin typeface="Calibri" pitchFamily="34" charset="0"/>
              </a:rPr>
              <a:t>[0];</a:t>
            </a:r>
          </a:p>
          <a:p>
            <a:r>
              <a:rPr lang="fr-FR" sz="1200" dirty="0">
                <a:latin typeface="Calibri" pitchFamily="34" charset="0"/>
              </a:rPr>
              <a:t>        </a:t>
            </a:r>
            <a:r>
              <a:rPr lang="fr-FR" sz="1200" dirty="0" err="1">
                <a:latin typeface="Calibri" pitchFamily="34" charset="0"/>
              </a:rPr>
              <a:t>popup.setLngLat</a:t>
            </a:r>
            <a:r>
              <a:rPr lang="fr-FR" sz="1200" dirty="0">
                <a:latin typeface="Calibri" pitchFamily="34" charset="0"/>
              </a:rPr>
              <a:t>(</a:t>
            </a:r>
            <a:r>
              <a:rPr lang="fr-FR" sz="1200" dirty="0" err="1">
                <a:latin typeface="Calibri" pitchFamily="34" charset="0"/>
              </a:rPr>
              <a:t>feature.geometry.coordinates</a:t>
            </a:r>
            <a:r>
              <a:rPr lang="fr-FR" sz="1200" dirty="0">
                <a:latin typeface="Calibri" pitchFamily="34" charset="0"/>
              </a:rPr>
              <a:t>)</a:t>
            </a:r>
          </a:p>
          <a:p>
            <a:r>
              <a:rPr lang="fr-FR" sz="1200" dirty="0">
                <a:latin typeface="Calibri" pitchFamily="34" charset="0"/>
              </a:rPr>
              <a:t>        .</a:t>
            </a:r>
            <a:r>
              <a:rPr lang="fr-FR" sz="1200" dirty="0" err="1">
                <a:latin typeface="Calibri" pitchFamily="34" charset="0"/>
              </a:rPr>
              <a:t>setHTML</a:t>
            </a:r>
            <a:r>
              <a:rPr lang="fr-FR" sz="1200" dirty="0">
                <a:latin typeface="Calibri" pitchFamily="34" charset="0"/>
              </a:rPr>
              <a:t>(</a:t>
            </a:r>
            <a:r>
              <a:rPr lang="fr-FR" sz="1200" dirty="0" err="1">
                <a:latin typeface="Calibri" pitchFamily="34" charset="0"/>
              </a:rPr>
              <a:t>feature.properties.</a:t>
            </a:r>
            <a:r>
              <a:rPr lang="fr-FR" sz="1200" b="1" dirty="0" err="1">
                <a:solidFill>
                  <a:schemeClr val="accent2"/>
                </a:solidFill>
                <a:latin typeface="Calibri" pitchFamily="34" charset="0"/>
              </a:rPr>
              <a:t>organom</a:t>
            </a:r>
            <a:r>
              <a:rPr lang="fr-FR" sz="1200" dirty="0">
                <a:latin typeface="Calibri" pitchFamily="34" charset="0"/>
              </a:rPr>
              <a:t>)</a:t>
            </a:r>
          </a:p>
          <a:p>
            <a:r>
              <a:rPr lang="fr-FR" sz="1200" dirty="0">
                <a:latin typeface="Calibri" pitchFamily="34" charset="0"/>
              </a:rPr>
              <a:t>        .</a:t>
            </a:r>
            <a:r>
              <a:rPr lang="fr-FR" sz="1200" dirty="0" err="1">
                <a:latin typeface="Calibri" pitchFamily="34" charset="0"/>
              </a:rPr>
              <a:t>addTo</a:t>
            </a:r>
            <a:r>
              <a:rPr lang="fr-FR" sz="1200" dirty="0">
                <a:latin typeface="Calibri" pitchFamily="34" charset="0"/>
              </a:rPr>
              <a:t>(</a:t>
            </a:r>
            <a:r>
              <a:rPr lang="fr-FR" sz="1200" dirty="0" err="1">
                <a:latin typeface="Calibri" pitchFamily="34" charset="0"/>
              </a:rPr>
              <a:t>map</a:t>
            </a:r>
            <a:r>
              <a:rPr lang="fr-FR" sz="1200" dirty="0">
                <a:latin typeface="Calibri" pitchFamily="34" charset="0"/>
              </a:rPr>
              <a:t>);</a:t>
            </a:r>
          </a:p>
          <a:p>
            <a:endParaRPr lang="fr-FR" sz="1200" dirty="0">
              <a:latin typeface="Calibri" pitchFamily="34" charset="0"/>
            </a:endParaRPr>
          </a:p>
          <a:p>
            <a:r>
              <a:rPr lang="fr-FR" sz="1200" dirty="0">
                <a:latin typeface="Calibri" pitchFamily="34" charset="0"/>
              </a:rPr>
              <a:t>});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Interactivité avec les données / </a:t>
            </a:r>
            <a:r>
              <a:rPr lang="fr-FR" dirty="0" err="1"/>
              <a:t>Hover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0578" y="1825625"/>
            <a:ext cx="823084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160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Interactivité avec les données / </a:t>
            </a:r>
            <a:r>
              <a:rPr lang="fr-FR" dirty="0" err="1"/>
              <a:t>Hover</a:t>
            </a:r>
            <a:endParaRPr lang="fr-FR" dirty="0"/>
          </a:p>
        </p:txBody>
      </p:sp>
      <p:sp>
        <p:nvSpPr>
          <p:cNvPr id="57346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dirty="0" err="1"/>
              <a:t>Hover</a:t>
            </a:r>
            <a:r>
              <a:rPr lang="fr-FR" dirty="0"/>
              <a:t> de deux couches (survol)</a:t>
            </a: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2928938" y="2376488"/>
            <a:ext cx="5892800" cy="44021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000" dirty="0">
                <a:latin typeface="Calibri" pitchFamily="34" charset="0"/>
              </a:rPr>
              <a:t>//Interactivité HOVER</a:t>
            </a:r>
          </a:p>
          <a:p>
            <a:endParaRPr lang="fr-FR" sz="1000" dirty="0">
              <a:latin typeface="Calibri" pitchFamily="34" charset="0"/>
            </a:endParaRPr>
          </a:p>
          <a:p>
            <a:r>
              <a:rPr lang="fr-FR" sz="1000" dirty="0">
                <a:latin typeface="Calibri" pitchFamily="34" charset="0"/>
              </a:rPr>
              <a:t>var </a:t>
            </a:r>
            <a:r>
              <a:rPr lang="fr-FR" sz="1000" dirty="0" err="1">
                <a:latin typeface="Calibri" pitchFamily="34" charset="0"/>
              </a:rPr>
              <a:t>popup</a:t>
            </a:r>
            <a:r>
              <a:rPr lang="fr-FR" sz="1000" dirty="0">
                <a:latin typeface="Calibri" pitchFamily="34" charset="0"/>
              </a:rPr>
              <a:t> = new </a:t>
            </a:r>
            <a:r>
              <a:rPr lang="fr-FR" sz="1000" dirty="0" err="1">
                <a:latin typeface="Calibri" pitchFamily="34" charset="0"/>
              </a:rPr>
              <a:t>mapboxgl.Popup</a:t>
            </a:r>
            <a:r>
              <a:rPr lang="fr-FR" sz="1000" dirty="0">
                <a:latin typeface="Calibri" pitchFamily="34" charset="0"/>
              </a:rPr>
              <a:t>({</a:t>
            </a:r>
          </a:p>
          <a:p>
            <a:r>
              <a:rPr lang="fr-FR" sz="1000" dirty="0">
                <a:latin typeface="Calibri" pitchFamily="34" charset="0"/>
              </a:rPr>
              <a:t>    </a:t>
            </a:r>
            <a:r>
              <a:rPr lang="fr-FR" sz="1000" dirty="0" err="1">
                <a:latin typeface="Calibri" pitchFamily="34" charset="0"/>
              </a:rPr>
              <a:t>closeButton</a:t>
            </a:r>
            <a:r>
              <a:rPr lang="fr-FR" sz="1000" dirty="0">
                <a:latin typeface="Calibri" pitchFamily="34" charset="0"/>
              </a:rPr>
              <a:t>: false,</a:t>
            </a:r>
          </a:p>
          <a:p>
            <a:r>
              <a:rPr lang="fr-FR" sz="1000" dirty="0">
                <a:latin typeface="Calibri" pitchFamily="34" charset="0"/>
              </a:rPr>
              <a:t>    </a:t>
            </a:r>
            <a:r>
              <a:rPr lang="fr-FR" sz="1000" dirty="0" err="1">
                <a:latin typeface="Calibri" pitchFamily="34" charset="0"/>
              </a:rPr>
              <a:t>closeOnClick</a:t>
            </a:r>
            <a:r>
              <a:rPr lang="fr-FR" sz="1000" dirty="0">
                <a:latin typeface="Calibri" pitchFamily="34" charset="0"/>
              </a:rPr>
              <a:t>: false });</a:t>
            </a:r>
          </a:p>
          <a:p>
            <a:endParaRPr lang="fr-FR" sz="1000" dirty="0">
              <a:latin typeface="Calibri" pitchFamily="34" charset="0"/>
            </a:endParaRPr>
          </a:p>
          <a:p>
            <a:r>
              <a:rPr lang="fr-FR" sz="1000" dirty="0" err="1">
                <a:latin typeface="Calibri" pitchFamily="34" charset="0"/>
              </a:rPr>
              <a:t>map.on</a:t>
            </a:r>
            <a:r>
              <a:rPr lang="fr-FR" sz="1000" dirty="0">
                <a:latin typeface="Calibri" pitchFamily="34" charset="0"/>
              </a:rPr>
              <a:t>('</a:t>
            </a:r>
            <a:r>
              <a:rPr lang="fr-FR" sz="1000" dirty="0" err="1">
                <a:latin typeface="Calibri" pitchFamily="34" charset="0"/>
              </a:rPr>
              <a:t>mousemove</a:t>
            </a:r>
            <a:r>
              <a:rPr lang="fr-FR" sz="1000" dirty="0">
                <a:latin typeface="Calibri" pitchFamily="34" charset="0"/>
              </a:rPr>
              <a:t>', </a:t>
            </a:r>
            <a:r>
              <a:rPr lang="fr-FR" sz="1000" dirty="0" err="1">
                <a:latin typeface="Calibri" pitchFamily="34" charset="0"/>
              </a:rPr>
              <a:t>function</a:t>
            </a:r>
            <a:r>
              <a:rPr lang="fr-FR" sz="1000" dirty="0">
                <a:latin typeface="Calibri" pitchFamily="34" charset="0"/>
              </a:rPr>
              <a:t>(e) {</a:t>
            </a:r>
          </a:p>
          <a:p>
            <a:r>
              <a:rPr lang="fr-FR" sz="1000" dirty="0">
                <a:latin typeface="Calibri" pitchFamily="34" charset="0"/>
              </a:rPr>
              <a:t>    var </a:t>
            </a:r>
            <a:r>
              <a:rPr lang="fr-FR" sz="1000" dirty="0" err="1">
                <a:latin typeface="Calibri" pitchFamily="34" charset="0"/>
              </a:rPr>
              <a:t>features</a:t>
            </a:r>
            <a:r>
              <a:rPr lang="fr-FR" sz="1000" dirty="0">
                <a:latin typeface="Calibri" pitchFamily="34" charset="0"/>
              </a:rPr>
              <a:t> = </a:t>
            </a:r>
            <a:r>
              <a:rPr lang="fr-FR" sz="1000" dirty="0" err="1">
                <a:latin typeface="Calibri" pitchFamily="34" charset="0"/>
              </a:rPr>
              <a:t>map.queryRenderedFeatures</a:t>
            </a:r>
            <a:r>
              <a:rPr lang="fr-FR" sz="1000" dirty="0">
                <a:latin typeface="Calibri" pitchFamily="34" charset="0"/>
              </a:rPr>
              <a:t>(</a:t>
            </a:r>
            <a:r>
              <a:rPr lang="fr-FR" sz="1000" dirty="0" err="1">
                <a:latin typeface="Calibri" pitchFamily="34" charset="0"/>
              </a:rPr>
              <a:t>e.point</a:t>
            </a:r>
            <a:r>
              <a:rPr lang="fr-FR" sz="1000" dirty="0">
                <a:latin typeface="Calibri" pitchFamily="34" charset="0"/>
              </a:rPr>
              <a:t>, { </a:t>
            </a:r>
            <a:r>
              <a:rPr lang="fr-FR" sz="1000" dirty="0" err="1">
                <a:latin typeface="Calibri" pitchFamily="34" charset="0"/>
              </a:rPr>
              <a:t>layers</a:t>
            </a:r>
            <a:r>
              <a:rPr lang="fr-FR" sz="1000" dirty="0">
                <a:latin typeface="Calibri" pitchFamily="34" charset="0"/>
              </a:rPr>
              <a:t>: [</a:t>
            </a:r>
            <a:r>
              <a:rPr lang="fr-FR" sz="1000" dirty="0">
                <a:solidFill>
                  <a:schemeClr val="accent2"/>
                </a:solidFill>
                <a:latin typeface="Calibri" pitchFamily="34" charset="0"/>
              </a:rPr>
              <a:t>'</a:t>
            </a:r>
            <a:r>
              <a:rPr lang="fr-FR" sz="1000" dirty="0" err="1">
                <a:solidFill>
                  <a:schemeClr val="accent2"/>
                </a:solidFill>
                <a:latin typeface="Calibri" pitchFamily="34" charset="0"/>
              </a:rPr>
              <a:t>Arrets</a:t>
            </a:r>
            <a:r>
              <a:rPr lang="fr-FR" sz="1000" dirty="0">
                <a:latin typeface="Calibri" pitchFamily="34" charset="0"/>
              </a:rPr>
              <a:t>'] [</a:t>
            </a:r>
            <a:r>
              <a:rPr lang="fr-FR" sz="1000" dirty="0">
                <a:solidFill>
                  <a:schemeClr val="accent2"/>
                </a:solidFill>
                <a:latin typeface="Calibri" pitchFamily="34" charset="0"/>
              </a:rPr>
              <a:t>'Equipements</a:t>
            </a:r>
            <a:r>
              <a:rPr lang="fr-FR" sz="1000" dirty="0">
                <a:latin typeface="Calibri" pitchFamily="34" charset="0"/>
              </a:rPr>
              <a:t>'] });</a:t>
            </a:r>
          </a:p>
          <a:p>
            <a:r>
              <a:rPr lang="fr-FR" sz="1000" dirty="0">
                <a:latin typeface="Calibri" pitchFamily="34" charset="0"/>
              </a:rPr>
              <a:t>    // Change the </a:t>
            </a:r>
            <a:r>
              <a:rPr lang="fr-FR" sz="1000" dirty="0" err="1">
                <a:latin typeface="Calibri" pitchFamily="34" charset="0"/>
              </a:rPr>
              <a:t>cursor</a:t>
            </a:r>
            <a:r>
              <a:rPr lang="fr-FR" sz="1000" dirty="0">
                <a:latin typeface="Calibri" pitchFamily="34" charset="0"/>
              </a:rPr>
              <a:t> style as a UI </a:t>
            </a:r>
            <a:r>
              <a:rPr lang="fr-FR" sz="1000" dirty="0" err="1">
                <a:latin typeface="Calibri" pitchFamily="34" charset="0"/>
              </a:rPr>
              <a:t>indicator</a:t>
            </a:r>
            <a:r>
              <a:rPr lang="fr-FR" sz="1000" dirty="0">
                <a:latin typeface="Calibri" pitchFamily="34" charset="0"/>
              </a:rPr>
              <a:t>.</a:t>
            </a:r>
          </a:p>
          <a:p>
            <a:r>
              <a:rPr lang="fr-FR" sz="1000" dirty="0">
                <a:latin typeface="Calibri" pitchFamily="34" charset="0"/>
              </a:rPr>
              <a:t>    </a:t>
            </a:r>
            <a:r>
              <a:rPr lang="fr-FR" sz="1000" dirty="0" err="1">
                <a:latin typeface="Calibri" pitchFamily="34" charset="0"/>
              </a:rPr>
              <a:t>map.getCanvas</a:t>
            </a:r>
            <a:r>
              <a:rPr lang="fr-FR" sz="1000" dirty="0">
                <a:latin typeface="Calibri" pitchFamily="34" charset="0"/>
              </a:rPr>
              <a:t>().</a:t>
            </a:r>
            <a:r>
              <a:rPr lang="fr-FR" sz="1000" dirty="0" err="1">
                <a:latin typeface="Calibri" pitchFamily="34" charset="0"/>
              </a:rPr>
              <a:t>style.cursor</a:t>
            </a:r>
            <a:r>
              <a:rPr lang="fr-FR" sz="1000" dirty="0">
                <a:latin typeface="Calibri" pitchFamily="34" charset="0"/>
              </a:rPr>
              <a:t> = (</a:t>
            </a:r>
            <a:r>
              <a:rPr lang="fr-FR" sz="1000" dirty="0" err="1">
                <a:latin typeface="Calibri" pitchFamily="34" charset="0"/>
              </a:rPr>
              <a:t>features.length</a:t>
            </a:r>
            <a:r>
              <a:rPr lang="fr-FR" sz="1000" dirty="0">
                <a:latin typeface="Calibri" pitchFamily="34" charset="0"/>
              </a:rPr>
              <a:t>) ? 'pointer' : '';</a:t>
            </a:r>
          </a:p>
          <a:p>
            <a:endParaRPr lang="fr-FR" sz="1000" dirty="0">
              <a:latin typeface="Calibri" pitchFamily="34" charset="0"/>
            </a:endParaRPr>
          </a:p>
          <a:p>
            <a:r>
              <a:rPr lang="fr-FR" sz="1000" dirty="0">
                <a:latin typeface="Calibri" pitchFamily="34" charset="0"/>
              </a:rPr>
              <a:t>    if (!</a:t>
            </a:r>
            <a:r>
              <a:rPr lang="fr-FR" sz="1000" dirty="0" err="1">
                <a:latin typeface="Calibri" pitchFamily="34" charset="0"/>
              </a:rPr>
              <a:t>features.length</a:t>
            </a:r>
            <a:r>
              <a:rPr lang="fr-FR" sz="1000" dirty="0">
                <a:latin typeface="Calibri" pitchFamily="34" charset="0"/>
              </a:rPr>
              <a:t>) {</a:t>
            </a:r>
          </a:p>
          <a:p>
            <a:r>
              <a:rPr lang="fr-FR" sz="1000" dirty="0">
                <a:latin typeface="Calibri" pitchFamily="34" charset="0"/>
              </a:rPr>
              <a:t>        </a:t>
            </a:r>
            <a:r>
              <a:rPr lang="fr-FR" sz="1000" dirty="0" err="1">
                <a:latin typeface="Calibri" pitchFamily="34" charset="0"/>
              </a:rPr>
              <a:t>popup.remove</a:t>
            </a:r>
            <a:r>
              <a:rPr lang="fr-FR" sz="1000" dirty="0">
                <a:latin typeface="Calibri" pitchFamily="34" charset="0"/>
              </a:rPr>
              <a:t>();</a:t>
            </a:r>
          </a:p>
          <a:p>
            <a:r>
              <a:rPr lang="fr-FR" sz="1000" dirty="0">
                <a:latin typeface="Calibri" pitchFamily="34" charset="0"/>
              </a:rPr>
              <a:t>        return;</a:t>
            </a:r>
          </a:p>
          <a:p>
            <a:r>
              <a:rPr lang="fr-FR" sz="1000" dirty="0">
                <a:latin typeface="Calibri" pitchFamily="34" charset="0"/>
              </a:rPr>
              <a:t>    }</a:t>
            </a:r>
          </a:p>
          <a:p>
            <a:endParaRPr lang="fr-FR" sz="1000" dirty="0">
              <a:latin typeface="Calibri" pitchFamily="34" charset="0"/>
            </a:endParaRPr>
          </a:p>
          <a:p>
            <a:r>
              <a:rPr lang="fr-FR" sz="1000" dirty="0">
                <a:latin typeface="Calibri" pitchFamily="34" charset="0"/>
              </a:rPr>
              <a:t>    var </a:t>
            </a:r>
            <a:r>
              <a:rPr lang="fr-FR" sz="1000" dirty="0" err="1">
                <a:latin typeface="Calibri" pitchFamily="34" charset="0"/>
              </a:rPr>
              <a:t>feature</a:t>
            </a:r>
            <a:r>
              <a:rPr lang="fr-FR" sz="1000" dirty="0">
                <a:latin typeface="Calibri" pitchFamily="34" charset="0"/>
              </a:rPr>
              <a:t> = </a:t>
            </a:r>
            <a:r>
              <a:rPr lang="fr-FR" sz="1000" dirty="0" err="1">
                <a:latin typeface="Calibri" pitchFamily="34" charset="0"/>
              </a:rPr>
              <a:t>features</a:t>
            </a:r>
            <a:r>
              <a:rPr lang="fr-FR" sz="1000" dirty="0">
                <a:latin typeface="Calibri" pitchFamily="34" charset="0"/>
              </a:rPr>
              <a:t>[0];</a:t>
            </a:r>
          </a:p>
          <a:p>
            <a:endParaRPr lang="fr-FR" sz="1000" dirty="0">
              <a:latin typeface="Calibri" pitchFamily="34" charset="0"/>
            </a:endParaRPr>
          </a:p>
          <a:p>
            <a:r>
              <a:rPr lang="fr-FR" sz="1000" dirty="0">
                <a:latin typeface="Calibri" pitchFamily="34" charset="0"/>
              </a:rPr>
              <a:t>        </a:t>
            </a:r>
            <a:r>
              <a:rPr lang="fr-FR" sz="1000" dirty="0" err="1">
                <a:latin typeface="Calibri" pitchFamily="34" charset="0"/>
              </a:rPr>
              <a:t>popup.setLngLat</a:t>
            </a:r>
            <a:r>
              <a:rPr lang="fr-FR" sz="1000" dirty="0">
                <a:latin typeface="Calibri" pitchFamily="34" charset="0"/>
              </a:rPr>
              <a:t>(</a:t>
            </a:r>
            <a:r>
              <a:rPr lang="fr-FR" sz="1000" dirty="0" err="1">
                <a:latin typeface="Calibri" pitchFamily="34" charset="0"/>
              </a:rPr>
              <a:t>feature.geometry.coordinates</a:t>
            </a:r>
            <a:r>
              <a:rPr lang="fr-FR" sz="1000" dirty="0">
                <a:latin typeface="Calibri" pitchFamily="34" charset="0"/>
              </a:rPr>
              <a:t>)</a:t>
            </a:r>
          </a:p>
          <a:p>
            <a:r>
              <a:rPr lang="fr-FR" sz="1000" dirty="0">
                <a:latin typeface="Calibri" pitchFamily="34" charset="0"/>
              </a:rPr>
              <a:t>        .</a:t>
            </a:r>
            <a:r>
              <a:rPr lang="fr-FR" sz="1000" dirty="0" err="1">
                <a:latin typeface="Calibri" pitchFamily="34" charset="0"/>
              </a:rPr>
              <a:t>setHTML</a:t>
            </a:r>
            <a:r>
              <a:rPr lang="fr-FR" sz="1000" dirty="0">
                <a:latin typeface="Calibri" pitchFamily="34" charset="0"/>
              </a:rPr>
              <a:t>(</a:t>
            </a:r>
            <a:r>
              <a:rPr lang="fr-FR" sz="1000" dirty="0" err="1">
                <a:latin typeface="Calibri" pitchFamily="34" charset="0"/>
              </a:rPr>
              <a:t>feature.properties.</a:t>
            </a:r>
            <a:r>
              <a:rPr lang="fr-FR" sz="1000" dirty="0" err="1">
                <a:solidFill>
                  <a:schemeClr val="accent2"/>
                </a:solidFill>
                <a:latin typeface="Calibri" pitchFamily="34" charset="0"/>
              </a:rPr>
              <a:t>nom</a:t>
            </a:r>
            <a:r>
              <a:rPr lang="fr-FR" sz="1000" dirty="0">
                <a:latin typeface="Calibri" pitchFamily="34" charset="0"/>
              </a:rPr>
              <a:t>)</a:t>
            </a:r>
          </a:p>
          <a:p>
            <a:r>
              <a:rPr lang="fr-FR" sz="1000" dirty="0">
                <a:latin typeface="Calibri" pitchFamily="34" charset="0"/>
              </a:rPr>
              <a:t>        .</a:t>
            </a:r>
            <a:r>
              <a:rPr lang="fr-FR" sz="1000" dirty="0" err="1">
                <a:latin typeface="Calibri" pitchFamily="34" charset="0"/>
              </a:rPr>
              <a:t>addTo</a:t>
            </a:r>
            <a:r>
              <a:rPr lang="fr-FR" sz="1000" dirty="0">
                <a:latin typeface="Calibri" pitchFamily="34" charset="0"/>
              </a:rPr>
              <a:t>(</a:t>
            </a:r>
            <a:r>
              <a:rPr lang="fr-FR" sz="1000" dirty="0" err="1">
                <a:latin typeface="Calibri" pitchFamily="34" charset="0"/>
              </a:rPr>
              <a:t>map</a:t>
            </a:r>
            <a:r>
              <a:rPr lang="fr-FR" sz="1000" dirty="0">
                <a:latin typeface="Calibri" pitchFamily="34" charset="0"/>
              </a:rPr>
              <a:t>);</a:t>
            </a:r>
          </a:p>
          <a:p>
            <a:endParaRPr lang="fr-FR" sz="1000" dirty="0">
              <a:latin typeface="Calibri" pitchFamily="34" charset="0"/>
            </a:endParaRPr>
          </a:p>
          <a:p>
            <a:r>
              <a:rPr lang="fr-FR" sz="1000" dirty="0">
                <a:latin typeface="Calibri" pitchFamily="34" charset="0"/>
              </a:rPr>
              <a:t>      var </a:t>
            </a:r>
            <a:r>
              <a:rPr lang="fr-FR" sz="1000" dirty="0" err="1">
                <a:latin typeface="Calibri" pitchFamily="34" charset="0"/>
              </a:rPr>
              <a:t>feature</a:t>
            </a:r>
            <a:r>
              <a:rPr lang="fr-FR" sz="1000" dirty="0">
                <a:latin typeface="Calibri" pitchFamily="34" charset="0"/>
              </a:rPr>
              <a:t> = </a:t>
            </a:r>
            <a:r>
              <a:rPr lang="fr-FR" sz="1000" dirty="0" err="1">
                <a:latin typeface="Calibri" pitchFamily="34" charset="0"/>
              </a:rPr>
              <a:t>features</a:t>
            </a:r>
            <a:r>
              <a:rPr lang="fr-FR" sz="1000" dirty="0">
                <a:latin typeface="Calibri" pitchFamily="34" charset="0"/>
              </a:rPr>
              <a:t>[1];</a:t>
            </a:r>
          </a:p>
          <a:p>
            <a:endParaRPr lang="fr-FR" sz="1000" dirty="0">
              <a:latin typeface="Calibri" pitchFamily="34" charset="0"/>
            </a:endParaRPr>
          </a:p>
          <a:p>
            <a:r>
              <a:rPr lang="fr-FR" sz="1000" dirty="0">
                <a:latin typeface="Calibri" pitchFamily="34" charset="0"/>
              </a:rPr>
              <a:t>         </a:t>
            </a:r>
            <a:r>
              <a:rPr lang="fr-FR" sz="1000" dirty="0" err="1">
                <a:latin typeface="Calibri" pitchFamily="34" charset="0"/>
              </a:rPr>
              <a:t>popup.setLngLat</a:t>
            </a:r>
            <a:r>
              <a:rPr lang="fr-FR" sz="1000" dirty="0">
                <a:latin typeface="Calibri" pitchFamily="34" charset="0"/>
              </a:rPr>
              <a:t>(</a:t>
            </a:r>
            <a:r>
              <a:rPr lang="fr-FR" sz="1000" dirty="0" err="1">
                <a:latin typeface="Calibri" pitchFamily="34" charset="0"/>
              </a:rPr>
              <a:t>feature.geometry.coordinates</a:t>
            </a:r>
            <a:r>
              <a:rPr lang="fr-FR" sz="1000" dirty="0">
                <a:latin typeface="Calibri" pitchFamily="34" charset="0"/>
              </a:rPr>
              <a:t>)</a:t>
            </a:r>
          </a:p>
          <a:p>
            <a:r>
              <a:rPr lang="fr-FR" sz="1000" dirty="0">
                <a:latin typeface="Calibri" pitchFamily="34" charset="0"/>
              </a:rPr>
              <a:t>        .</a:t>
            </a:r>
            <a:r>
              <a:rPr lang="fr-FR" sz="1000" dirty="0" err="1">
                <a:latin typeface="Calibri" pitchFamily="34" charset="0"/>
              </a:rPr>
              <a:t>setHTML</a:t>
            </a:r>
            <a:r>
              <a:rPr lang="fr-FR" sz="1000" dirty="0">
                <a:latin typeface="Calibri" pitchFamily="34" charset="0"/>
              </a:rPr>
              <a:t>(</a:t>
            </a:r>
            <a:r>
              <a:rPr lang="fr-FR" sz="1000" dirty="0" err="1">
                <a:latin typeface="Calibri" pitchFamily="34" charset="0"/>
              </a:rPr>
              <a:t>feature.properties.</a:t>
            </a:r>
            <a:r>
              <a:rPr lang="fr-FR" sz="1000" dirty="0" err="1">
                <a:solidFill>
                  <a:schemeClr val="accent2"/>
                </a:solidFill>
                <a:latin typeface="Calibri" pitchFamily="34" charset="0"/>
              </a:rPr>
              <a:t>organom</a:t>
            </a:r>
            <a:r>
              <a:rPr lang="fr-FR" sz="1000" dirty="0">
                <a:latin typeface="Calibri" pitchFamily="34" charset="0"/>
              </a:rPr>
              <a:t>)</a:t>
            </a:r>
          </a:p>
          <a:p>
            <a:r>
              <a:rPr lang="fr-FR" sz="1000" dirty="0">
                <a:latin typeface="Calibri" pitchFamily="34" charset="0"/>
              </a:rPr>
              <a:t>        .</a:t>
            </a:r>
            <a:r>
              <a:rPr lang="fr-FR" sz="1000" dirty="0" err="1">
                <a:latin typeface="Calibri" pitchFamily="34" charset="0"/>
              </a:rPr>
              <a:t>addTo</a:t>
            </a:r>
            <a:r>
              <a:rPr lang="fr-FR" sz="1000" dirty="0">
                <a:latin typeface="Calibri" pitchFamily="34" charset="0"/>
              </a:rPr>
              <a:t>(</a:t>
            </a:r>
            <a:r>
              <a:rPr lang="fr-FR" sz="1000" dirty="0" err="1">
                <a:latin typeface="Calibri" pitchFamily="34" charset="0"/>
              </a:rPr>
              <a:t>map</a:t>
            </a:r>
            <a:r>
              <a:rPr lang="fr-FR" sz="1000" dirty="0">
                <a:latin typeface="Calibri" pitchFamily="34" charset="0"/>
              </a:rPr>
              <a:t>);</a:t>
            </a:r>
          </a:p>
          <a:p>
            <a:r>
              <a:rPr lang="fr-FR" sz="1000" dirty="0">
                <a:latin typeface="Calibri" pitchFamily="34" charset="0"/>
              </a:rPr>
              <a:t>});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Interactivité avec les données / </a:t>
            </a:r>
            <a:r>
              <a:rPr lang="fr-FR" dirty="0" err="1"/>
              <a:t>Hover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7681" y="1825625"/>
            <a:ext cx="68366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93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exemples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https://www.mapbox.com/gallery/</a:t>
            </a:r>
          </a:p>
          <a:p>
            <a:r>
              <a:rPr lang="fr-FR" dirty="0">
                <a:hlinkClick r:id="rId2"/>
              </a:rPr>
              <a:t>https://bl.ocks.org/mastersigat</a:t>
            </a:r>
            <a:r>
              <a:rPr lang="fr-FR" dirty="0"/>
              <a:t> </a:t>
            </a:r>
          </a:p>
          <a:p>
            <a:r>
              <a:rPr lang="fr-FR" dirty="0">
                <a:hlinkClick r:id="rId3"/>
              </a:rPr>
              <a:t>https://htmlpreview.github.io/?https://github.com/mastersigat/Plan-interactif/blob/master/Prototype.html#</a:t>
            </a:r>
            <a:r>
              <a:rPr lang="fr-FR" dirty="0"/>
              <a:t> </a:t>
            </a:r>
          </a:p>
          <a:p>
            <a:r>
              <a:rPr lang="fr-FR" dirty="0">
                <a:hlinkClick r:id="rId4"/>
              </a:rPr>
              <a:t>https://medium.com/@BorisMericskay/extrusion-3d-de-donn%C3%A9es-spatiales-9c67d76431b9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87351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Interactivité avec les données / Click</a:t>
            </a:r>
          </a:p>
        </p:txBody>
      </p:sp>
      <p:sp>
        <p:nvSpPr>
          <p:cNvPr id="58370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/>
              <a:t>Click d’une couche (popup) = couche arrets</a:t>
            </a: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367765" y="2505973"/>
            <a:ext cx="6458857" cy="4154984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//Interactivité CLICK</a:t>
            </a:r>
          </a:p>
          <a:p>
            <a:endParaRPr lang="fr-FR" sz="1200" dirty="0">
              <a:latin typeface="Calibri" pitchFamily="34" charset="0"/>
            </a:endParaRPr>
          </a:p>
          <a:p>
            <a:r>
              <a:rPr lang="fr-FR" sz="1200" dirty="0" err="1">
                <a:latin typeface="Calibri" pitchFamily="34" charset="0"/>
              </a:rPr>
              <a:t>map.on</a:t>
            </a:r>
            <a:r>
              <a:rPr lang="fr-FR" sz="1200" dirty="0">
                <a:latin typeface="Calibri" pitchFamily="34" charset="0"/>
              </a:rPr>
              <a:t>('click', </a:t>
            </a:r>
            <a:r>
              <a:rPr lang="fr-FR" sz="1200" dirty="0" err="1">
                <a:latin typeface="Calibri" pitchFamily="34" charset="0"/>
              </a:rPr>
              <a:t>function</a:t>
            </a:r>
            <a:r>
              <a:rPr lang="fr-FR" sz="1200" dirty="0">
                <a:latin typeface="Calibri" pitchFamily="34" charset="0"/>
              </a:rPr>
              <a:t> (e) {</a:t>
            </a:r>
          </a:p>
          <a:p>
            <a:r>
              <a:rPr lang="fr-FR" sz="1200" dirty="0">
                <a:latin typeface="Calibri" pitchFamily="34" charset="0"/>
              </a:rPr>
              <a:t>    var </a:t>
            </a:r>
            <a:r>
              <a:rPr lang="fr-FR" sz="1200" dirty="0" err="1">
                <a:latin typeface="Calibri" pitchFamily="34" charset="0"/>
              </a:rPr>
              <a:t>features</a:t>
            </a:r>
            <a:r>
              <a:rPr lang="fr-FR" sz="1200" dirty="0">
                <a:latin typeface="Calibri" pitchFamily="34" charset="0"/>
              </a:rPr>
              <a:t> = </a:t>
            </a:r>
            <a:r>
              <a:rPr lang="fr-FR" sz="1200" dirty="0" err="1">
                <a:latin typeface="Calibri" pitchFamily="34" charset="0"/>
              </a:rPr>
              <a:t>map.queryRenderedFeatures</a:t>
            </a:r>
            <a:r>
              <a:rPr lang="fr-FR" sz="1200" dirty="0">
                <a:latin typeface="Calibri" pitchFamily="34" charset="0"/>
              </a:rPr>
              <a:t>(</a:t>
            </a:r>
            <a:r>
              <a:rPr lang="fr-FR" sz="1200" dirty="0" err="1">
                <a:latin typeface="Calibri" pitchFamily="34" charset="0"/>
              </a:rPr>
              <a:t>e.point</a:t>
            </a:r>
            <a:r>
              <a:rPr lang="fr-FR" sz="1200" dirty="0">
                <a:latin typeface="Calibri" pitchFamily="34" charset="0"/>
              </a:rPr>
              <a:t>, { </a:t>
            </a:r>
            <a:r>
              <a:rPr lang="fr-FR" sz="1200" dirty="0" err="1">
                <a:latin typeface="Calibri" pitchFamily="34" charset="0"/>
              </a:rPr>
              <a:t>layers</a:t>
            </a:r>
            <a:r>
              <a:rPr lang="fr-FR" sz="1200" dirty="0">
                <a:latin typeface="Calibri" pitchFamily="34" charset="0"/>
              </a:rPr>
              <a:t>: [</a:t>
            </a:r>
            <a:r>
              <a:rPr lang="fr-FR" sz="1200" dirty="0">
                <a:solidFill>
                  <a:srgbClr val="FF0000"/>
                </a:solidFill>
                <a:latin typeface="Calibri" pitchFamily="34" charset="0"/>
              </a:rPr>
              <a:t>'</a:t>
            </a:r>
            <a:r>
              <a:rPr lang="fr-FR" sz="1200" dirty="0" err="1">
                <a:solidFill>
                  <a:srgbClr val="FF0000"/>
                </a:solidFill>
                <a:latin typeface="Calibri" pitchFamily="34" charset="0"/>
              </a:rPr>
              <a:t>Arrets</a:t>
            </a:r>
            <a:r>
              <a:rPr lang="fr-FR" sz="1200" dirty="0">
                <a:latin typeface="Calibri" pitchFamily="34" charset="0"/>
              </a:rPr>
              <a:t>'] });</a:t>
            </a:r>
          </a:p>
          <a:p>
            <a:endParaRPr lang="fr-FR" sz="1200" dirty="0">
              <a:latin typeface="Calibri" pitchFamily="34" charset="0"/>
            </a:endParaRPr>
          </a:p>
          <a:p>
            <a:r>
              <a:rPr lang="fr-FR" sz="1200" dirty="0">
                <a:latin typeface="Calibri" pitchFamily="34" charset="0"/>
              </a:rPr>
              <a:t>    if (!</a:t>
            </a:r>
            <a:r>
              <a:rPr lang="fr-FR" sz="1200" dirty="0" err="1">
                <a:latin typeface="Calibri" pitchFamily="34" charset="0"/>
              </a:rPr>
              <a:t>features.length</a:t>
            </a:r>
            <a:r>
              <a:rPr lang="fr-FR" sz="1200" dirty="0">
                <a:latin typeface="Calibri" pitchFamily="34" charset="0"/>
              </a:rPr>
              <a:t>) {</a:t>
            </a:r>
          </a:p>
          <a:p>
            <a:r>
              <a:rPr lang="fr-FR" sz="1200" dirty="0">
                <a:latin typeface="Calibri" pitchFamily="34" charset="0"/>
              </a:rPr>
              <a:t>        return;</a:t>
            </a:r>
          </a:p>
          <a:p>
            <a:r>
              <a:rPr lang="fr-FR" sz="1200" dirty="0">
                <a:latin typeface="Calibri" pitchFamily="34" charset="0"/>
              </a:rPr>
              <a:t>    }</a:t>
            </a:r>
          </a:p>
          <a:p>
            <a:endParaRPr lang="fr-FR" sz="1200" dirty="0">
              <a:latin typeface="Calibri" pitchFamily="34" charset="0"/>
            </a:endParaRPr>
          </a:p>
          <a:p>
            <a:r>
              <a:rPr lang="fr-FR" sz="1200" dirty="0">
                <a:latin typeface="Calibri" pitchFamily="34" charset="0"/>
              </a:rPr>
              <a:t>    var </a:t>
            </a:r>
            <a:r>
              <a:rPr lang="fr-FR" sz="1200" dirty="0" err="1">
                <a:latin typeface="Calibri" pitchFamily="34" charset="0"/>
              </a:rPr>
              <a:t>feature</a:t>
            </a:r>
            <a:r>
              <a:rPr lang="fr-FR" sz="1200" dirty="0">
                <a:latin typeface="Calibri" pitchFamily="34" charset="0"/>
              </a:rPr>
              <a:t> = </a:t>
            </a:r>
            <a:r>
              <a:rPr lang="fr-FR" sz="1200" dirty="0" err="1">
                <a:latin typeface="Calibri" pitchFamily="34" charset="0"/>
              </a:rPr>
              <a:t>features</a:t>
            </a:r>
            <a:r>
              <a:rPr lang="fr-FR" sz="1200" dirty="0">
                <a:latin typeface="Calibri" pitchFamily="34" charset="0"/>
              </a:rPr>
              <a:t>[0];</a:t>
            </a:r>
          </a:p>
          <a:p>
            <a:r>
              <a:rPr lang="fr-FR" sz="1200" dirty="0">
                <a:latin typeface="Calibri" pitchFamily="34" charset="0"/>
              </a:rPr>
              <a:t>    var </a:t>
            </a:r>
            <a:r>
              <a:rPr lang="fr-FR" sz="1200" dirty="0" err="1">
                <a:latin typeface="Calibri" pitchFamily="34" charset="0"/>
              </a:rPr>
              <a:t>popup</a:t>
            </a:r>
            <a:r>
              <a:rPr lang="fr-FR" sz="1200" dirty="0">
                <a:latin typeface="Calibri" pitchFamily="34" charset="0"/>
              </a:rPr>
              <a:t> = new </a:t>
            </a:r>
            <a:r>
              <a:rPr lang="fr-FR" sz="1200" dirty="0" err="1">
                <a:latin typeface="Calibri" pitchFamily="34" charset="0"/>
              </a:rPr>
              <a:t>mapboxgl.Popup</a:t>
            </a:r>
            <a:r>
              <a:rPr lang="fr-FR" sz="1200" dirty="0">
                <a:latin typeface="Calibri" pitchFamily="34" charset="0"/>
              </a:rPr>
              <a:t>({ offset: [0, -15] })</a:t>
            </a:r>
          </a:p>
          <a:p>
            <a:r>
              <a:rPr lang="fr-FR" sz="1200" dirty="0">
                <a:latin typeface="Calibri" pitchFamily="34" charset="0"/>
              </a:rPr>
              <a:t>        .</a:t>
            </a:r>
            <a:r>
              <a:rPr lang="fr-FR" sz="1200" dirty="0" err="1">
                <a:latin typeface="Calibri" pitchFamily="34" charset="0"/>
              </a:rPr>
              <a:t>setLngLat</a:t>
            </a:r>
            <a:r>
              <a:rPr lang="fr-FR" sz="1200" dirty="0">
                <a:latin typeface="Calibri" pitchFamily="34" charset="0"/>
              </a:rPr>
              <a:t>(</a:t>
            </a:r>
            <a:r>
              <a:rPr lang="fr-FR" sz="1200" dirty="0" err="1">
                <a:latin typeface="Calibri" pitchFamily="34" charset="0"/>
              </a:rPr>
              <a:t>feature.geometry.coordinates</a:t>
            </a:r>
            <a:r>
              <a:rPr lang="fr-FR" sz="1200" dirty="0">
                <a:latin typeface="Calibri" pitchFamily="34" charset="0"/>
              </a:rPr>
              <a:t>)</a:t>
            </a:r>
          </a:p>
          <a:p>
            <a:r>
              <a:rPr lang="fr-FR" sz="1200" dirty="0">
                <a:latin typeface="Calibri" pitchFamily="34" charset="0"/>
              </a:rPr>
              <a:t>        .</a:t>
            </a:r>
            <a:r>
              <a:rPr lang="fr-FR" sz="1200" dirty="0" err="1">
                <a:latin typeface="Calibri" pitchFamily="34" charset="0"/>
              </a:rPr>
              <a:t>setHTML</a:t>
            </a:r>
            <a:r>
              <a:rPr lang="fr-FR" sz="1200" dirty="0">
                <a:latin typeface="Calibri" pitchFamily="34" charset="0"/>
              </a:rPr>
              <a:t>('&lt;h2&gt;' + </a:t>
            </a:r>
            <a:r>
              <a:rPr lang="fr-FR" sz="1200" dirty="0" err="1">
                <a:latin typeface="Calibri" pitchFamily="34" charset="0"/>
              </a:rPr>
              <a:t>feature.properties.</a:t>
            </a:r>
            <a:r>
              <a:rPr lang="fr-FR" sz="1200" dirty="0" err="1">
                <a:solidFill>
                  <a:schemeClr val="accent2"/>
                </a:solidFill>
                <a:latin typeface="Calibri" pitchFamily="34" charset="0"/>
              </a:rPr>
              <a:t>nom</a:t>
            </a:r>
            <a:r>
              <a:rPr lang="fr-FR" sz="12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sz="1200" dirty="0">
                <a:latin typeface="Calibri" pitchFamily="34" charset="0"/>
              </a:rPr>
              <a:t>+ '&lt;/h2&gt;&lt;h3&gt;' </a:t>
            </a:r>
          </a:p>
          <a:p>
            <a:r>
              <a:rPr lang="fr-FR" sz="1200" dirty="0">
                <a:latin typeface="Calibri" pitchFamily="34" charset="0"/>
              </a:rPr>
              <a:t>		+"</a:t>
            </a:r>
            <a:r>
              <a:rPr lang="fr-FR" sz="1200" dirty="0">
                <a:solidFill>
                  <a:schemeClr val="accent2"/>
                </a:solidFill>
                <a:latin typeface="Calibri" pitchFamily="34" charset="0"/>
              </a:rPr>
              <a:t>Mobilier : </a:t>
            </a:r>
            <a:r>
              <a:rPr lang="fr-FR" sz="1200" dirty="0">
                <a:latin typeface="Calibri" pitchFamily="34" charset="0"/>
              </a:rPr>
              <a:t>" + </a:t>
            </a:r>
            <a:r>
              <a:rPr lang="fr-FR" sz="1200" dirty="0" err="1">
                <a:latin typeface="Calibri" pitchFamily="34" charset="0"/>
              </a:rPr>
              <a:t>feature.properties.</a:t>
            </a:r>
            <a:r>
              <a:rPr lang="fr-FR" sz="1200" dirty="0" err="1">
                <a:solidFill>
                  <a:schemeClr val="accent2"/>
                </a:solidFill>
                <a:latin typeface="Calibri" pitchFamily="34" charset="0"/>
              </a:rPr>
              <a:t>mobilier</a:t>
            </a:r>
            <a:r>
              <a:rPr lang="fr-FR" sz="1200" dirty="0">
                <a:latin typeface="Calibri" pitchFamily="34" charset="0"/>
              </a:rPr>
              <a:t> + '&lt;/h3&gt;&lt;p&gt;'</a:t>
            </a:r>
          </a:p>
          <a:p>
            <a:r>
              <a:rPr lang="fr-FR" sz="1200" dirty="0">
                <a:latin typeface="Calibri" pitchFamily="34" charset="0"/>
              </a:rPr>
              <a:t>		+"</a:t>
            </a:r>
            <a:r>
              <a:rPr lang="fr-FR" sz="1200" dirty="0">
                <a:solidFill>
                  <a:schemeClr val="accent2"/>
                </a:solidFill>
                <a:latin typeface="Calibri" pitchFamily="34" charset="0"/>
              </a:rPr>
              <a:t>Accessibilité PMR : </a:t>
            </a:r>
            <a:r>
              <a:rPr lang="fr-FR" sz="1200" dirty="0">
                <a:latin typeface="Calibri" pitchFamily="34" charset="0"/>
              </a:rPr>
              <a:t>" + </a:t>
            </a:r>
            <a:r>
              <a:rPr lang="fr-FR" sz="1200" dirty="0" err="1">
                <a:latin typeface="Calibri" pitchFamily="34" charset="0"/>
              </a:rPr>
              <a:t>feature.properties.</a:t>
            </a:r>
            <a:r>
              <a:rPr lang="fr-FR" sz="1200" dirty="0" err="1">
                <a:solidFill>
                  <a:schemeClr val="accent2"/>
                </a:solidFill>
                <a:latin typeface="Calibri" pitchFamily="34" charset="0"/>
              </a:rPr>
              <a:t>estaccessiblepmr</a:t>
            </a:r>
            <a:r>
              <a:rPr lang="fr-FR" sz="12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fr-FR" sz="1200" dirty="0">
                <a:latin typeface="Calibri" pitchFamily="34" charset="0"/>
              </a:rPr>
              <a:t>+ '&lt;/p&gt;' )  </a:t>
            </a:r>
          </a:p>
          <a:p>
            <a:r>
              <a:rPr lang="fr-FR" sz="1200" dirty="0">
                <a:latin typeface="Calibri" pitchFamily="34" charset="0"/>
              </a:rPr>
              <a:t>	    .</a:t>
            </a:r>
            <a:r>
              <a:rPr lang="fr-FR" sz="1200" dirty="0" err="1">
                <a:latin typeface="Calibri" pitchFamily="34" charset="0"/>
              </a:rPr>
              <a:t>addTo</a:t>
            </a:r>
            <a:r>
              <a:rPr lang="fr-FR" sz="1200" dirty="0">
                <a:latin typeface="Calibri" pitchFamily="34" charset="0"/>
              </a:rPr>
              <a:t>(</a:t>
            </a:r>
            <a:r>
              <a:rPr lang="fr-FR" sz="1200" dirty="0" err="1">
                <a:latin typeface="Calibri" pitchFamily="34" charset="0"/>
              </a:rPr>
              <a:t>map</a:t>
            </a:r>
            <a:r>
              <a:rPr lang="fr-FR" sz="1200" dirty="0">
                <a:latin typeface="Calibri" pitchFamily="34" charset="0"/>
              </a:rPr>
              <a:t>);</a:t>
            </a:r>
          </a:p>
          <a:p>
            <a:r>
              <a:rPr lang="fr-FR" sz="1200" dirty="0">
                <a:latin typeface="Calibri" pitchFamily="34" charset="0"/>
              </a:rPr>
              <a:t>});</a:t>
            </a:r>
          </a:p>
          <a:p>
            <a:endParaRPr lang="fr-FR" sz="1200" dirty="0">
              <a:latin typeface="Calibri" pitchFamily="34" charset="0"/>
            </a:endParaRPr>
          </a:p>
          <a:p>
            <a:r>
              <a:rPr lang="fr-FR" sz="1200" dirty="0" err="1">
                <a:latin typeface="Calibri" pitchFamily="34" charset="0"/>
              </a:rPr>
              <a:t>map.on</a:t>
            </a:r>
            <a:r>
              <a:rPr lang="fr-FR" sz="1200" dirty="0">
                <a:latin typeface="Calibri" pitchFamily="34" charset="0"/>
              </a:rPr>
              <a:t>('</a:t>
            </a:r>
            <a:r>
              <a:rPr lang="fr-FR" sz="1200" dirty="0" err="1">
                <a:latin typeface="Calibri" pitchFamily="34" charset="0"/>
              </a:rPr>
              <a:t>mousemove</a:t>
            </a:r>
            <a:r>
              <a:rPr lang="fr-FR" sz="1200" dirty="0">
                <a:latin typeface="Calibri" pitchFamily="34" charset="0"/>
              </a:rPr>
              <a:t>', </a:t>
            </a:r>
            <a:r>
              <a:rPr lang="fr-FR" sz="1200" dirty="0" err="1">
                <a:latin typeface="Calibri" pitchFamily="34" charset="0"/>
              </a:rPr>
              <a:t>function</a:t>
            </a:r>
            <a:r>
              <a:rPr lang="fr-FR" sz="1200" dirty="0">
                <a:latin typeface="Calibri" pitchFamily="34" charset="0"/>
              </a:rPr>
              <a:t> (e) {</a:t>
            </a:r>
          </a:p>
          <a:p>
            <a:r>
              <a:rPr lang="fr-FR" sz="1200" dirty="0">
                <a:latin typeface="Calibri" pitchFamily="34" charset="0"/>
              </a:rPr>
              <a:t>    var </a:t>
            </a:r>
            <a:r>
              <a:rPr lang="fr-FR" sz="1200" dirty="0" err="1">
                <a:latin typeface="Calibri" pitchFamily="34" charset="0"/>
              </a:rPr>
              <a:t>features</a:t>
            </a:r>
            <a:r>
              <a:rPr lang="fr-FR" sz="1200" dirty="0">
                <a:latin typeface="Calibri" pitchFamily="34" charset="0"/>
              </a:rPr>
              <a:t> = </a:t>
            </a:r>
            <a:r>
              <a:rPr lang="fr-FR" sz="1200" dirty="0" err="1">
                <a:latin typeface="Calibri" pitchFamily="34" charset="0"/>
              </a:rPr>
              <a:t>map.queryRenderedFeatures</a:t>
            </a:r>
            <a:r>
              <a:rPr lang="fr-FR" sz="1200" dirty="0">
                <a:latin typeface="Calibri" pitchFamily="34" charset="0"/>
              </a:rPr>
              <a:t>(</a:t>
            </a:r>
            <a:r>
              <a:rPr lang="fr-FR" sz="1200" dirty="0" err="1">
                <a:latin typeface="Calibri" pitchFamily="34" charset="0"/>
              </a:rPr>
              <a:t>e.point</a:t>
            </a:r>
            <a:r>
              <a:rPr lang="fr-FR" sz="1200" dirty="0">
                <a:latin typeface="Calibri" pitchFamily="34" charset="0"/>
              </a:rPr>
              <a:t>, { </a:t>
            </a:r>
            <a:r>
              <a:rPr lang="fr-FR" sz="1200" dirty="0" err="1">
                <a:latin typeface="Calibri" pitchFamily="34" charset="0"/>
              </a:rPr>
              <a:t>layers</a:t>
            </a:r>
            <a:r>
              <a:rPr lang="fr-FR" sz="1200" dirty="0">
                <a:latin typeface="Calibri" pitchFamily="34" charset="0"/>
              </a:rPr>
              <a:t>: [</a:t>
            </a:r>
            <a:r>
              <a:rPr lang="fr-FR" sz="1200" dirty="0">
                <a:solidFill>
                  <a:srgbClr val="FF0000"/>
                </a:solidFill>
                <a:latin typeface="Calibri" pitchFamily="34" charset="0"/>
              </a:rPr>
              <a:t>'</a:t>
            </a:r>
            <a:r>
              <a:rPr lang="fr-FR" sz="1200" dirty="0" err="1">
                <a:solidFill>
                  <a:srgbClr val="FF0000"/>
                </a:solidFill>
                <a:latin typeface="Calibri" pitchFamily="34" charset="0"/>
              </a:rPr>
              <a:t>Arrets</a:t>
            </a:r>
            <a:r>
              <a:rPr lang="fr-FR" sz="1200" dirty="0">
                <a:latin typeface="Calibri" pitchFamily="34" charset="0"/>
              </a:rPr>
              <a:t>'] });</a:t>
            </a:r>
          </a:p>
          <a:p>
            <a:r>
              <a:rPr lang="fr-FR" sz="1200" dirty="0">
                <a:latin typeface="Calibri" pitchFamily="34" charset="0"/>
              </a:rPr>
              <a:t>    </a:t>
            </a:r>
            <a:r>
              <a:rPr lang="fr-FR" sz="1200" dirty="0" err="1">
                <a:latin typeface="Calibri" pitchFamily="34" charset="0"/>
              </a:rPr>
              <a:t>map.getCanvas</a:t>
            </a:r>
            <a:r>
              <a:rPr lang="fr-FR" sz="1200" dirty="0">
                <a:latin typeface="Calibri" pitchFamily="34" charset="0"/>
              </a:rPr>
              <a:t>().</a:t>
            </a:r>
            <a:r>
              <a:rPr lang="fr-FR" sz="1200" dirty="0" err="1">
                <a:latin typeface="Calibri" pitchFamily="34" charset="0"/>
              </a:rPr>
              <a:t>style.cursor</a:t>
            </a:r>
            <a:r>
              <a:rPr lang="fr-FR" sz="1200" dirty="0">
                <a:latin typeface="Calibri" pitchFamily="34" charset="0"/>
              </a:rPr>
              <a:t> = (</a:t>
            </a:r>
            <a:r>
              <a:rPr lang="fr-FR" sz="1200" dirty="0" err="1">
                <a:latin typeface="Calibri" pitchFamily="34" charset="0"/>
              </a:rPr>
              <a:t>features.length</a:t>
            </a:r>
            <a:r>
              <a:rPr lang="fr-FR" sz="1200" dirty="0">
                <a:latin typeface="Calibri" pitchFamily="34" charset="0"/>
              </a:rPr>
              <a:t>) ? 'pointer' : '';</a:t>
            </a:r>
          </a:p>
          <a:p>
            <a:r>
              <a:rPr lang="fr-FR" sz="1200" dirty="0">
                <a:latin typeface="Calibri" pitchFamily="34" charset="0"/>
              </a:rPr>
              <a:t>});</a:t>
            </a:r>
          </a:p>
        </p:txBody>
      </p:sp>
    </p:spTree>
    <p:extLst>
      <p:ext uri="{BB962C8B-B14F-4D97-AF65-F5344CB8AC3E}">
        <p14:creationId xmlns:p14="http://schemas.microsoft.com/office/powerpoint/2010/main" val="32629990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Interactivité avec les données / Click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318" y="1825625"/>
            <a:ext cx="84073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665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5236" y="1471942"/>
            <a:ext cx="6321527" cy="43513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856116" y="5969328"/>
            <a:ext cx="8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https://bl.ocks.org/anonymous/32ab9ab043074bd5cb38fb153237ef2e/7c1739a41825727cd73aaed9a94af9f91a7f4e99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98868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Mise en forme poussée des données spatiales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Pictogrammes, catégorisation, graduation, cercles gradués, extrusion 3D, combinaison de deux variables</a:t>
            </a:r>
          </a:p>
        </p:txBody>
      </p:sp>
    </p:spTree>
    <p:extLst>
      <p:ext uri="{BB962C8B-B14F-4D97-AF65-F5344CB8AC3E}">
        <p14:creationId xmlns:p14="http://schemas.microsoft.com/office/powerpoint/2010/main" val="6508256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Utiliser des pictogrammes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Utiliser la symbologie des symboles (</a:t>
            </a:r>
            <a:r>
              <a:rPr lang="fr-FR" dirty="0" err="1"/>
              <a:t>pictos</a:t>
            </a:r>
            <a:r>
              <a:rPr lang="fr-FR" dirty="0"/>
              <a:t>) </a:t>
            </a:r>
          </a:p>
        </p:txBody>
      </p:sp>
      <p:sp>
        <p:nvSpPr>
          <p:cNvPr id="3" name="Rectangle 2"/>
          <p:cNvSpPr/>
          <p:nvPr/>
        </p:nvSpPr>
        <p:spPr>
          <a:xfrm>
            <a:off x="2168433" y="2428747"/>
            <a:ext cx="7759337" cy="34163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 err="1"/>
              <a:t>map.addSource</a:t>
            </a:r>
            <a:r>
              <a:rPr lang="fr-FR" dirty="0"/>
              <a:t>('</a:t>
            </a:r>
            <a:r>
              <a:rPr lang="fr-FR" dirty="0" err="1"/>
              <a:t>Arrets</a:t>
            </a:r>
            <a:r>
              <a:rPr lang="fr-FR" dirty="0"/>
              <a:t>', {</a:t>
            </a:r>
          </a:p>
          <a:p>
            <a:r>
              <a:rPr lang="fr-FR" dirty="0"/>
              <a:t>        type: '</a:t>
            </a:r>
            <a:r>
              <a:rPr lang="fr-FR" dirty="0" err="1"/>
              <a:t>vector</a:t>
            </a:r>
            <a:r>
              <a:rPr lang="fr-FR" dirty="0"/>
              <a:t>',</a:t>
            </a:r>
          </a:p>
          <a:p>
            <a:r>
              <a:rPr lang="fr-FR" dirty="0"/>
              <a:t>        url: '</a:t>
            </a:r>
            <a:r>
              <a:rPr lang="fr-FR" dirty="0" err="1"/>
              <a:t>mapbox</a:t>
            </a:r>
            <a:r>
              <a:rPr lang="fr-FR" dirty="0"/>
              <a:t>://ninanoun.7mtp5buo'});</a:t>
            </a:r>
          </a:p>
          <a:p>
            <a:r>
              <a:rPr lang="fr-FR" dirty="0"/>
              <a:t>   </a:t>
            </a:r>
          </a:p>
          <a:p>
            <a:r>
              <a:rPr lang="fr-FR" dirty="0"/>
              <a:t>  </a:t>
            </a:r>
            <a:r>
              <a:rPr lang="fr-FR" dirty="0" err="1"/>
              <a:t>map.addLayer</a:t>
            </a:r>
            <a:r>
              <a:rPr lang="fr-FR" dirty="0"/>
              <a:t>({</a:t>
            </a:r>
          </a:p>
          <a:p>
            <a:r>
              <a:rPr lang="fr-FR" dirty="0"/>
              <a:t>            "id": "</a:t>
            </a:r>
            <a:r>
              <a:rPr lang="fr-FR" dirty="0" err="1"/>
              <a:t>Arrets</a:t>
            </a:r>
            <a:r>
              <a:rPr lang="fr-FR" dirty="0"/>
              <a:t>",</a:t>
            </a:r>
          </a:p>
          <a:p>
            <a:r>
              <a:rPr lang="fr-FR" dirty="0"/>
              <a:t>            </a:t>
            </a:r>
            <a:r>
              <a:rPr lang="fr-FR" dirty="0">
                <a:solidFill>
                  <a:schemeClr val="accent2"/>
                </a:solidFill>
              </a:rPr>
              <a:t>"type": "</a:t>
            </a:r>
            <a:r>
              <a:rPr lang="fr-FR" dirty="0" err="1">
                <a:solidFill>
                  <a:schemeClr val="accent2"/>
                </a:solidFill>
              </a:rPr>
              <a:t>symbol</a:t>
            </a:r>
            <a:r>
              <a:rPr lang="fr-FR" dirty="0">
                <a:solidFill>
                  <a:schemeClr val="accent2"/>
                </a:solidFill>
              </a:rPr>
              <a:t>",</a:t>
            </a:r>
          </a:p>
          <a:p>
            <a:r>
              <a:rPr lang="fr-FR" dirty="0"/>
              <a:t>            "source": "</a:t>
            </a:r>
            <a:r>
              <a:rPr lang="fr-FR" dirty="0" err="1"/>
              <a:t>Arrets</a:t>
            </a:r>
            <a:r>
              <a:rPr lang="fr-FR" dirty="0"/>
              <a:t>",</a:t>
            </a:r>
          </a:p>
          <a:p>
            <a:r>
              <a:rPr lang="fr-FR" dirty="0"/>
              <a:t>            "source-layer": "topologie-des-points-darret-d-9ya955",</a:t>
            </a:r>
          </a:p>
          <a:p>
            <a:r>
              <a:rPr lang="fr-FR" dirty="0"/>
              <a:t>            </a:t>
            </a:r>
            <a:r>
              <a:rPr lang="fr-FR" dirty="0">
                <a:solidFill>
                  <a:schemeClr val="accent2"/>
                </a:solidFill>
              </a:rPr>
              <a:t>"</a:t>
            </a:r>
            <a:r>
              <a:rPr lang="fr-FR" dirty="0" err="1">
                <a:solidFill>
                  <a:schemeClr val="accent2"/>
                </a:solidFill>
              </a:rPr>
              <a:t>layout</a:t>
            </a:r>
            <a:r>
              <a:rPr lang="fr-FR" dirty="0">
                <a:solidFill>
                  <a:schemeClr val="accent2"/>
                </a:solidFill>
              </a:rPr>
              <a:t>": { "</a:t>
            </a:r>
            <a:r>
              <a:rPr lang="fr-FR" dirty="0" err="1">
                <a:solidFill>
                  <a:schemeClr val="accent2"/>
                </a:solidFill>
              </a:rPr>
              <a:t>icon</a:t>
            </a:r>
            <a:r>
              <a:rPr lang="fr-FR" dirty="0">
                <a:solidFill>
                  <a:schemeClr val="accent2"/>
                </a:solidFill>
              </a:rPr>
              <a:t>-image": "bus-15",</a:t>
            </a:r>
          </a:p>
          <a:p>
            <a:r>
              <a:rPr lang="fr-FR" dirty="0">
                <a:solidFill>
                  <a:schemeClr val="accent2"/>
                </a:solidFill>
              </a:rPr>
              <a:t>                            "</a:t>
            </a:r>
            <a:r>
              <a:rPr lang="fr-FR" dirty="0" err="1">
                <a:solidFill>
                  <a:schemeClr val="accent2"/>
                </a:solidFill>
              </a:rPr>
              <a:t>icon</a:t>
            </a:r>
            <a:r>
              <a:rPr lang="fr-FR" dirty="0">
                <a:solidFill>
                  <a:schemeClr val="accent2"/>
                </a:solidFill>
              </a:rPr>
              <a:t>-size": 1.5</a:t>
            </a:r>
            <a:r>
              <a:rPr lang="fr-FR" dirty="0"/>
              <a:t>}</a:t>
            </a:r>
          </a:p>
          <a:p>
            <a:r>
              <a:rPr lang="fr-FR" dirty="0"/>
              <a:t>        });</a:t>
            </a:r>
          </a:p>
        </p:txBody>
      </p:sp>
    </p:spTree>
    <p:extLst>
      <p:ext uri="{BB962C8B-B14F-4D97-AF65-F5344CB8AC3E}">
        <p14:creationId xmlns:p14="http://schemas.microsoft.com/office/powerpoint/2010/main" val="25094753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Mise en forme de données personnelles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Mobiliser la bibliothèque vectorielle Maki </a:t>
            </a:r>
          </a:p>
          <a:p>
            <a:pPr marL="457200" lvl="1" indent="0">
              <a:buNone/>
            </a:pPr>
            <a:r>
              <a:rPr lang="fr-FR" dirty="0">
                <a:hlinkClick r:id="rId2"/>
              </a:rPr>
              <a:t>https://www.mapbox.com/maki-icons/</a:t>
            </a:r>
            <a:r>
              <a:rPr lang="fr-FR" dirty="0"/>
              <a:t>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846" y="2988891"/>
            <a:ext cx="7658508" cy="36571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64727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Graduation couleur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Configurer les options de mise en forme</a:t>
            </a:r>
          </a:p>
          <a:p>
            <a:pPr lvl="1"/>
            <a:r>
              <a:rPr lang="fr-FR" dirty="0"/>
              <a:t>Il faut spécifier la </a:t>
            </a:r>
            <a:r>
              <a:rPr lang="fr-FR" dirty="0">
                <a:solidFill>
                  <a:srgbClr val="FF0000"/>
                </a:solidFill>
              </a:rPr>
              <a:t>variable mobilisée</a:t>
            </a:r>
            <a:r>
              <a:rPr lang="fr-FR" dirty="0"/>
              <a:t>, </a:t>
            </a:r>
            <a:r>
              <a:rPr lang="fr-FR" dirty="0">
                <a:solidFill>
                  <a:schemeClr val="accent4"/>
                </a:solidFill>
              </a:rPr>
              <a:t>le type d'échelle</a:t>
            </a:r>
            <a:r>
              <a:rPr lang="fr-FR" dirty="0"/>
              <a:t>, les valeurs des </a:t>
            </a:r>
            <a:r>
              <a:rPr lang="fr-FR" dirty="0">
                <a:solidFill>
                  <a:schemeClr val="accent2"/>
                </a:solidFill>
              </a:rPr>
              <a:t>bornes</a:t>
            </a:r>
            <a:r>
              <a:rPr lang="fr-FR" dirty="0"/>
              <a:t> et les </a:t>
            </a:r>
            <a:r>
              <a:rPr lang="fr-FR" dirty="0">
                <a:solidFill>
                  <a:schemeClr val="accent6"/>
                </a:solidFill>
              </a:rPr>
              <a:t>couleurs</a:t>
            </a:r>
            <a:endParaRPr lang="fr-FR" dirty="0">
              <a:solidFill>
                <a:schemeClr val="accent6"/>
              </a:solidFill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35131" y="3591640"/>
            <a:ext cx="6217920" cy="25853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r>
              <a:rPr lang="fr-FR" dirty="0"/>
              <a:t> '</a:t>
            </a:r>
            <a:r>
              <a:rPr lang="fr-FR" dirty="0" err="1"/>
              <a:t>paint</a:t>
            </a:r>
            <a:r>
              <a:rPr lang="fr-FR" dirty="0"/>
              <a:t>': {'</a:t>
            </a:r>
            <a:r>
              <a:rPr lang="fr-FR" dirty="0" err="1"/>
              <a:t>circle</a:t>
            </a:r>
            <a:r>
              <a:rPr lang="fr-FR" dirty="0"/>
              <a:t>-radius': {'base': 1.5,'stops': [[13, 2], [22, 60]]},</a:t>
            </a:r>
          </a:p>
          <a:p>
            <a:r>
              <a:rPr lang="fr-FR" dirty="0"/>
              <a:t>             '</a:t>
            </a:r>
            <a:r>
              <a:rPr lang="fr-FR" dirty="0" err="1"/>
              <a:t>circle-color</a:t>
            </a:r>
            <a:r>
              <a:rPr lang="fr-FR" dirty="0"/>
              <a:t>': {</a:t>
            </a:r>
            <a:r>
              <a:rPr lang="fr-FR" dirty="0" err="1"/>
              <a:t>property</a:t>
            </a:r>
            <a:r>
              <a:rPr lang="fr-FR" dirty="0"/>
              <a:t>: '</a:t>
            </a:r>
            <a:r>
              <a:rPr lang="fr-FR" dirty="0">
                <a:solidFill>
                  <a:srgbClr val="FF0000"/>
                </a:solidFill>
              </a:rPr>
              <a:t>hauteur</a:t>
            </a:r>
            <a:r>
              <a:rPr lang="fr-FR" dirty="0"/>
              <a:t>',</a:t>
            </a:r>
          </a:p>
          <a:p>
            <a:r>
              <a:rPr lang="fr-FR" dirty="0"/>
              <a:t>             type: </a:t>
            </a:r>
            <a:r>
              <a:rPr lang="fr-FR" dirty="0">
                <a:solidFill>
                  <a:schemeClr val="accent4"/>
                </a:solidFill>
              </a:rPr>
              <a:t>'</a:t>
            </a:r>
            <a:r>
              <a:rPr lang="fr-FR" dirty="0" err="1">
                <a:solidFill>
                  <a:schemeClr val="accent4"/>
                </a:solidFill>
              </a:rPr>
              <a:t>exponential</a:t>
            </a:r>
            <a:r>
              <a:rPr lang="fr-FR" dirty="0">
                <a:solidFill>
                  <a:schemeClr val="accent4"/>
                </a:solidFill>
              </a:rPr>
              <a:t>'</a:t>
            </a:r>
            <a:r>
              <a:rPr lang="fr-FR" dirty="0"/>
              <a:t>,</a:t>
            </a:r>
          </a:p>
          <a:p>
            <a:r>
              <a:rPr lang="fr-FR" dirty="0"/>
              <a:t>             stops: [[</a:t>
            </a:r>
            <a:r>
              <a:rPr lang="fr-FR" dirty="0">
                <a:solidFill>
                  <a:schemeClr val="accent2"/>
                </a:solidFill>
              </a:rPr>
              <a:t>0</a:t>
            </a:r>
            <a:r>
              <a:rPr lang="fr-FR" dirty="0"/>
              <a:t>, '#</a:t>
            </a:r>
            <a:r>
              <a:rPr lang="fr-FR" dirty="0">
                <a:solidFill>
                  <a:schemeClr val="accent6"/>
                </a:solidFill>
              </a:rPr>
              <a:t>edf8e9</a:t>
            </a:r>
            <a:r>
              <a:rPr lang="fr-FR" dirty="0"/>
              <a:t>'],</a:t>
            </a:r>
          </a:p>
          <a:p>
            <a:r>
              <a:rPr lang="fr-FR" dirty="0"/>
              <a:t>                        [</a:t>
            </a:r>
            <a:r>
              <a:rPr lang="fr-FR" dirty="0">
                <a:solidFill>
                  <a:schemeClr val="accent2"/>
                </a:solidFill>
              </a:rPr>
              <a:t>5</a:t>
            </a:r>
            <a:r>
              <a:rPr lang="fr-FR" dirty="0"/>
              <a:t>, '#</a:t>
            </a:r>
            <a:r>
              <a:rPr lang="fr-FR" dirty="0">
                <a:solidFill>
                  <a:schemeClr val="accent6"/>
                </a:solidFill>
              </a:rPr>
              <a:t>c7e9c0</a:t>
            </a:r>
            <a:r>
              <a:rPr lang="fr-FR" dirty="0"/>
              <a:t>'], </a:t>
            </a:r>
          </a:p>
          <a:p>
            <a:r>
              <a:rPr lang="fr-FR" dirty="0"/>
              <a:t>                        [</a:t>
            </a:r>
            <a:r>
              <a:rPr lang="fr-FR" dirty="0">
                <a:solidFill>
                  <a:schemeClr val="accent2"/>
                </a:solidFill>
              </a:rPr>
              <a:t>10</a:t>
            </a:r>
            <a:r>
              <a:rPr lang="fr-FR" dirty="0"/>
              <a:t>, '#</a:t>
            </a:r>
            <a:r>
              <a:rPr lang="fr-FR" dirty="0">
                <a:solidFill>
                  <a:schemeClr val="accent6"/>
                </a:solidFill>
              </a:rPr>
              <a:t>a1d99b</a:t>
            </a:r>
            <a:r>
              <a:rPr lang="fr-FR" dirty="0"/>
              <a:t>'], </a:t>
            </a:r>
          </a:p>
          <a:p>
            <a:r>
              <a:rPr lang="fr-FR" dirty="0"/>
              <a:t>                        [</a:t>
            </a:r>
            <a:r>
              <a:rPr lang="fr-FR" dirty="0">
                <a:solidFill>
                  <a:schemeClr val="accent2"/>
                </a:solidFill>
              </a:rPr>
              <a:t>15</a:t>
            </a:r>
            <a:r>
              <a:rPr lang="fr-FR" dirty="0"/>
              <a:t>, '#</a:t>
            </a:r>
            <a:r>
              <a:rPr lang="fr-FR" dirty="0">
                <a:solidFill>
                  <a:schemeClr val="accent6"/>
                </a:solidFill>
              </a:rPr>
              <a:t>74c476</a:t>
            </a:r>
            <a:r>
              <a:rPr lang="fr-FR" dirty="0"/>
              <a:t>'], </a:t>
            </a:r>
          </a:p>
          <a:p>
            <a:r>
              <a:rPr lang="fr-FR" dirty="0"/>
              <a:t>                        [</a:t>
            </a:r>
            <a:r>
              <a:rPr lang="fr-FR" dirty="0">
                <a:solidFill>
                  <a:schemeClr val="accent2"/>
                </a:solidFill>
              </a:rPr>
              <a:t>20</a:t>
            </a:r>
            <a:r>
              <a:rPr lang="fr-FR" dirty="0"/>
              <a:t>, '#</a:t>
            </a:r>
            <a:r>
              <a:rPr lang="fr-FR" dirty="0">
                <a:solidFill>
                  <a:schemeClr val="accent6"/>
                </a:solidFill>
              </a:rPr>
              <a:t>006d2c</a:t>
            </a:r>
            <a:r>
              <a:rPr lang="fr-FR" dirty="0"/>
              <a:t>']]</a:t>
            </a:r>
          </a:p>
          <a:p>
            <a:r>
              <a:rPr lang="fr-FR" dirty="0"/>
              <a:t>}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992984" y="3591639"/>
            <a:ext cx="4735286" cy="258532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r>
              <a:rPr lang="fr-FR" dirty="0"/>
              <a:t>'</a:t>
            </a:r>
            <a:r>
              <a:rPr lang="fr-FR" dirty="0" err="1"/>
              <a:t>paint</a:t>
            </a:r>
            <a:r>
              <a:rPr lang="fr-FR" dirty="0"/>
              <a:t>': {'</a:t>
            </a:r>
            <a:r>
              <a:rPr lang="fr-FR" dirty="0" err="1"/>
              <a:t>fill-color</a:t>
            </a:r>
            <a:r>
              <a:rPr lang="fr-FR" dirty="0"/>
              <a:t>': {'</a:t>
            </a:r>
            <a:r>
              <a:rPr lang="fr-FR" dirty="0" err="1"/>
              <a:t>property</a:t>
            </a:r>
            <a:r>
              <a:rPr lang="fr-FR" dirty="0"/>
              <a:t>': ‘</a:t>
            </a:r>
            <a:r>
              <a:rPr lang="fr-FR" dirty="0" err="1">
                <a:solidFill>
                  <a:srgbClr val="FF0000"/>
                </a:solidFill>
              </a:rPr>
              <a:t>densite</a:t>
            </a:r>
            <a:r>
              <a:rPr lang="fr-FR" dirty="0"/>
              <a:t>',</a:t>
            </a:r>
          </a:p>
          <a:p>
            <a:r>
              <a:rPr lang="fr-FR" dirty="0"/>
              <a:t>            </a:t>
            </a:r>
            <a:r>
              <a:rPr lang="fr-FR" dirty="0">
                <a:solidFill>
                  <a:schemeClr val="accent4"/>
                </a:solidFill>
              </a:rPr>
              <a:t>'stops'</a:t>
            </a:r>
            <a:r>
              <a:rPr lang="fr-FR" dirty="0"/>
              <a:t>: [[</a:t>
            </a:r>
            <a:r>
              <a:rPr lang="fr-FR" dirty="0">
                <a:solidFill>
                  <a:schemeClr val="accent2"/>
                </a:solidFill>
              </a:rPr>
              <a:t>1</a:t>
            </a:r>
            <a:r>
              <a:rPr lang="fr-FR" dirty="0"/>
              <a:t>, '#</a:t>
            </a:r>
            <a:r>
              <a:rPr lang="fr-FR" dirty="0">
                <a:solidFill>
                  <a:schemeClr val="accent6"/>
                </a:solidFill>
              </a:rPr>
              <a:t>1a9850</a:t>
            </a:r>
            <a:r>
              <a:rPr lang="fr-FR" dirty="0"/>
              <a:t>'],</a:t>
            </a:r>
          </a:p>
          <a:p>
            <a:r>
              <a:rPr lang="fr-FR" dirty="0"/>
              <a:t>                        [</a:t>
            </a:r>
            <a:r>
              <a:rPr lang="fr-FR" dirty="0">
                <a:solidFill>
                  <a:schemeClr val="accent2"/>
                </a:solidFill>
              </a:rPr>
              <a:t>10</a:t>
            </a:r>
            <a:r>
              <a:rPr lang="fr-FR" dirty="0"/>
              <a:t>, '#</a:t>
            </a:r>
            <a:r>
              <a:rPr lang="fr-FR" dirty="0">
                <a:solidFill>
                  <a:schemeClr val="accent6"/>
                </a:solidFill>
              </a:rPr>
              <a:t>91cf60</a:t>
            </a:r>
            <a:r>
              <a:rPr lang="fr-FR" dirty="0"/>
              <a:t>'],</a:t>
            </a:r>
          </a:p>
          <a:p>
            <a:r>
              <a:rPr lang="fr-FR" dirty="0"/>
              <a:t>                        [</a:t>
            </a:r>
            <a:r>
              <a:rPr lang="fr-FR" dirty="0">
                <a:solidFill>
                  <a:schemeClr val="accent2"/>
                </a:solidFill>
              </a:rPr>
              <a:t>20</a:t>
            </a:r>
            <a:r>
              <a:rPr lang="fr-FR" dirty="0"/>
              <a:t>, '#</a:t>
            </a:r>
            <a:r>
              <a:rPr lang="fr-FR" dirty="0">
                <a:solidFill>
                  <a:schemeClr val="accent6"/>
                </a:solidFill>
              </a:rPr>
              <a:t>d9ef8b</a:t>
            </a:r>
            <a:r>
              <a:rPr lang="fr-FR" dirty="0"/>
              <a:t>'],</a:t>
            </a:r>
          </a:p>
          <a:p>
            <a:r>
              <a:rPr lang="fr-FR" dirty="0"/>
              <a:t>                        [</a:t>
            </a:r>
            <a:r>
              <a:rPr lang="fr-FR" dirty="0">
                <a:solidFill>
                  <a:schemeClr val="accent2"/>
                </a:solidFill>
              </a:rPr>
              <a:t>50</a:t>
            </a:r>
            <a:r>
              <a:rPr lang="fr-FR" dirty="0"/>
              <a:t>, '#</a:t>
            </a:r>
            <a:r>
              <a:rPr lang="fr-FR" dirty="0" err="1">
                <a:solidFill>
                  <a:schemeClr val="accent6"/>
                </a:solidFill>
              </a:rPr>
              <a:t>ffffbf</a:t>
            </a:r>
            <a:r>
              <a:rPr lang="fr-FR" dirty="0"/>
              <a:t>'],</a:t>
            </a:r>
          </a:p>
          <a:p>
            <a:r>
              <a:rPr lang="fr-FR" dirty="0"/>
              <a:t>     	          [</a:t>
            </a:r>
            <a:r>
              <a:rPr lang="fr-FR" dirty="0">
                <a:solidFill>
                  <a:schemeClr val="accent2"/>
                </a:solidFill>
              </a:rPr>
              <a:t>100</a:t>
            </a:r>
            <a:r>
              <a:rPr lang="fr-FR" dirty="0"/>
              <a:t>, '#</a:t>
            </a:r>
            <a:r>
              <a:rPr lang="fr-FR" dirty="0">
                <a:solidFill>
                  <a:schemeClr val="accent6"/>
                </a:solidFill>
              </a:rPr>
              <a:t>fee08b</a:t>
            </a:r>
            <a:r>
              <a:rPr lang="fr-FR" dirty="0"/>
              <a:t>'],</a:t>
            </a:r>
          </a:p>
          <a:p>
            <a:r>
              <a:rPr lang="fr-FR" dirty="0"/>
              <a:t>	          [</a:t>
            </a:r>
            <a:r>
              <a:rPr lang="fr-FR" dirty="0">
                <a:solidFill>
                  <a:schemeClr val="accent2"/>
                </a:solidFill>
              </a:rPr>
              <a:t>150</a:t>
            </a:r>
            <a:r>
              <a:rPr lang="fr-FR" dirty="0"/>
              <a:t>, '#</a:t>
            </a:r>
            <a:r>
              <a:rPr lang="fr-FR" dirty="0">
                <a:solidFill>
                  <a:schemeClr val="accent6"/>
                </a:solidFill>
              </a:rPr>
              <a:t>fc8d59</a:t>
            </a:r>
            <a:r>
              <a:rPr lang="fr-FR" dirty="0"/>
              <a:t>'],</a:t>
            </a:r>
          </a:p>
          <a:p>
            <a:r>
              <a:rPr lang="fr-FR" dirty="0"/>
              <a:t>                        [</a:t>
            </a:r>
            <a:r>
              <a:rPr lang="fr-FR" dirty="0">
                <a:solidFill>
                  <a:schemeClr val="accent2"/>
                </a:solidFill>
              </a:rPr>
              <a:t>200</a:t>
            </a:r>
            <a:r>
              <a:rPr lang="fr-FR" dirty="0"/>
              <a:t>, '#</a:t>
            </a:r>
            <a:r>
              <a:rPr lang="fr-FR" dirty="0">
                <a:solidFill>
                  <a:schemeClr val="accent6"/>
                </a:solidFill>
              </a:rPr>
              <a:t>d73027</a:t>
            </a:r>
            <a:r>
              <a:rPr lang="fr-FR" dirty="0"/>
              <a:t>']]}, </a:t>
            </a:r>
          </a:p>
          <a:p>
            <a:r>
              <a:rPr lang="fr-FR" dirty="0"/>
              <a:t>             '</a:t>
            </a:r>
            <a:r>
              <a:rPr lang="fr-FR" dirty="0" err="1"/>
              <a:t>fill-opacity</a:t>
            </a:r>
            <a:r>
              <a:rPr lang="fr-FR" dirty="0"/>
              <a:t>': 0.9}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2255521" y="307089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Cercles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8684801" y="307089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Polygones</a:t>
            </a:r>
          </a:p>
        </p:txBody>
      </p:sp>
    </p:spTree>
    <p:extLst>
      <p:ext uri="{BB962C8B-B14F-4D97-AF65-F5344CB8AC3E}">
        <p14:creationId xmlns:p14="http://schemas.microsoft.com/office/powerpoint/2010/main" val="3292787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0944" y="1394304"/>
            <a:ext cx="6938805" cy="4351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2725" y="585379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hlinkClick r:id="rId3"/>
              </a:rPr>
              <a:t>https://bl.ocks.org/mastersigat/d6c98f9c0f2e60811fc1da967f3c79d5/f4bfae333f5fccf219481b9e636807d6ed930ad4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12125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9851" y="1391720"/>
            <a:ext cx="6696062" cy="4351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09851" y="5846545"/>
            <a:ext cx="7498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https://bl.ocks.org/mastersigat/02576120fff70307c85ebb7eeef3d05e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27275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S’affranchir des fonds de carte de Mapbox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fr-FR" dirty="0"/>
              <a:t>Objectif = éviter les limites Access </a:t>
            </a:r>
            <a:r>
              <a:rPr lang="fr-FR" dirty="0" err="1"/>
              <a:t>Token</a:t>
            </a:r>
            <a:r>
              <a:rPr lang="fr-FR" dirty="0"/>
              <a:t> ;)</a:t>
            </a:r>
          </a:p>
          <a:p>
            <a:r>
              <a:rPr lang="fr-FR" dirty="0"/>
              <a:t>Solution : Mobiliser des fonds de carte en tuiles vectorielles fournis « sans limites » d’utilisation par </a:t>
            </a:r>
            <a:r>
              <a:rPr lang="fr-FR" dirty="0" err="1"/>
              <a:t>Etalab</a:t>
            </a:r>
            <a:endParaRPr lang="fr-FR" dirty="0"/>
          </a:p>
          <a:p>
            <a:pPr marL="457200" lvl="1" indent="0">
              <a:buNone/>
            </a:pPr>
            <a:r>
              <a:rPr lang="fr-FR" dirty="0">
                <a:hlinkClick r:id="rId2"/>
              </a:rPr>
              <a:t>https://openmaptiles.geo.data.gouv.fr/</a:t>
            </a:r>
            <a:r>
              <a:rPr lang="fr-FR" dirty="0"/>
              <a:t> 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r>
              <a:rPr lang="fr-FR" dirty="0"/>
              <a:t>Adresse du flux : </a:t>
            </a:r>
          </a:p>
        </p:txBody>
      </p:sp>
      <p:sp>
        <p:nvSpPr>
          <p:cNvPr id="5" name="Rectangle 4"/>
          <p:cNvSpPr/>
          <p:nvPr/>
        </p:nvSpPr>
        <p:spPr>
          <a:xfrm>
            <a:off x="3108385" y="3936075"/>
            <a:ext cx="8683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2000" dirty="0">
                <a:hlinkClick r:id="rId3"/>
              </a:rPr>
              <a:t>https://openmaptiles.geo.data.gouv.fr/styles/osm-bright/style.json</a:t>
            </a:r>
            <a:r>
              <a:rPr lang="fr-FR" sz="2000" dirty="0"/>
              <a:t>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732" y="4724407"/>
            <a:ext cx="7075098" cy="172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43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dirty="0"/>
              <a:t>Objectifs atelier</a:t>
            </a:r>
          </a:p>
        </p:txBody>
      </p:sp>
      <p:sp>
        <p:nvSpPr>
          <p:cNvPr id="15362" name="Espace réservé du contenu 1"/>
          <p:cNvSpPr>
            <a:spLocks noGrp="1"/>
          </p:cNvSpPr>
          <p:nvPr>
            <p:ph idx="4294967295"/>
          </p:nvPr>
        </p:nvSpPr>
        <p:spPr>
          <a:xfrm>
            <a:off x="679450" y="1838325"/>
            <a:ext cx="10972800" cy="1339850"/>
          </a:xfrm>
        </p:spPr>
        <p:txBody>
          <a:bodyPr/>
          <a:lstStyle/>
          <a:p>
            <a:pPr lvl="1" eaLnBrk="1" hangingPunct="1"/>
            <a:r>
              <a:rPr lang="fr-FR" sz="3200"/>
              <a:t>Publication de données spatiales sur le Web</a:t>
            </a:r>
          </a:p>
          <a:p>
            <a:pPr lvl="1" eaLnBrk="1" hangingPunct="1"/>
            <a:r>
              <a:rPr lang="fr-FR" sz="3200"/>
              <a:t>De la page HTML à l’application en ligne</a:t>
            </a:r>
          </a:p>
          <a:p>
            <a:pPr lvl="1" eaLnBrk="1" hangingPunct="1"/>
            <a:r>
              <a:rPr lang="fr-FR" sz="3200"/>
              <a:t>Familiarisation avec le Javascript, l’HTML et le CSS</a:t>
            </a:r>
          </a:p>
          <a:p>
            <a:pPr eaLnBrk="1" hangingPunct="1"/>
            <a:endParaRPr lang="fr-FR"/>
          </a:p>
        </p:txBody>
      </p:sp>
      <p:sp>
        <p:nvSpPr>
          <p:cNvPr id="8" name="Flèche droite 7"/>
          <p:cNvSpPr/>
          <p:nvPr/>
        </p:nvSpPr>
        <p:spPr>
          <a:xfrm>
            <a:off x="3973513" y="4435475"/>
            <a:ext cx="3417887" cy="93662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fr-FR"/>
          </a:p>
        </p:txBody>
      </p:sp>
      <p:pic>
        <p:nvPicPr>
          <p:cNvPr id="15364" name="Imag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1513" y="3706813"/>
            <a:ext cx="2328862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ag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3625" y="3706813"/>
            <a:ext cx="23876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ag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4725" y="5497513"/>
            <a:ext cx="2052638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Fond de cartes</a:t>
            </a:r>
            <a:r>
              <a:rPr lang="fr-FR" dirty="0">
                <a:cs typeface="Calibri Light"/>
              </a:rPr>
              <a:t>, données carroyés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C24FA5-F4C3-4A98-8580-EA12D2496B71}"/>
              </a:ext>
            </a:extLst>
          </p:cNvPr>
          <p:cNvSpPr/>
          <p:nvPr/>
        </p:nvSpPr>
        <p:spPr>
          <a:xfrm>
            <a:off x="1201945" y="1486823"/>
            <a:ext cx="7838536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r>
              <a:rPr lang="fr-FR" sz="1500" dirty="0" err="1"/>
              <a:t>map.addSource</a:t>
            </a:r>
            <a:r>
              <a:rPr lang="fr-FR" sz="1500" dirty="0">
                <a:solidFill>
                  <a:srgbClr val="000000"/>
                </a:solidFill>
              </a:rPr>
              <a:t>('</a:t>
            </a:r>
            <a:r>
              <a:rPr lang="fr-FR" sz="1500" dirty="0" err="1">
                <a:solidFill>
                  <a:srgbClr val="000000"/>
                </a:solidFill>
              </a:rPr>
              <a:t>inseedata</a:t>
            </a:r>
            <a:r>
              <a:rPr lang="fr-FR" sz="1500" dirty="0">
                <a:solidFill>
                  <a:srgbClr val="000000"/>
                </a:solidFill>
              </a:rPr>
              <a:t>',{</a:t>
            </a:r>
            <a:endParaRPr lang="fr-FR" dirty="0"/>
          </a:p>
          <a:p>
            <a:r>
              <a:rPr lang="fr-FR" sz="1500" dirty="0"/>
              <a:t>      "type": '</a:t>
            </a:r>
            <a:r>
              <a:rPr lang="fr-FR" sz="1500" dirty="0" err="1"/>
              <a:t>vector</a:t>
            </a:r>
            <a:r>
              <a:rPr lang="fr-FR" sz="1500" dirty="0"/>
              <a:t>',</a:t>
            </a:r>
            <a:endParaRPr lang="fr-FR" dirty="0"/>
          </a:p>
          <a:p>
            <a:r>
              <a:rPr lang="fr-FR" sz="1500" dirty="0"/>
              <a:t>      "url" : '</a:t>
            </a:r>
            <a:r>
              <a:rPr lang="fr-FR" sz="1500" dirty="0">
                <a:hlinkClick r:id="rId2"/>
              </a:rPr>
              <a:t>http://www.comeetie.fr/tileserver-php</a:t>
            </a:r>
            <a:r>
              <a:rPr lang="fr-FR" sz="1500" dirty="0">
                <a:solidFill>
                  <a:srgbClr val="000000"/>
                </a:solidFill>
                <a:hlinkClick r:id="rId2"/>
              </a:rPr>
              <a:t>/</a:t>
            </a:r>
            <a:r>
              <a:rPr lang="fr-FR" sz="1500" dirty="0">
                <a:hlinkClick r:id="rId2"/>
              </a:rPr>
              <a:t>inseedata_metropole.json</a:t>
            </a:r>
            <a:r>
              <a:rPr lang="fr-FR" sz="1500" dirty="0"/>
              <a:t>'</a:t>
            </a:r>
            <a:endParaRPr lang="fr-FR" dirty="0"/>
          </a:p>
          <a:p>
            <a:r>
              <a:rPr lang="fr-FR" sz="1500" dirty="0"/>
              <a:t>})</a:t>
            </a:r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39BF015-B05F-4BB2-8E3D-79966CBBF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338" y="2640176"/>
            <a:ext cx="10515600" cy="3326580"/>
          </a:xfrm>
        </p:spPr>
        <p:txBody>
          <a:bodyPr/>
          <a:lstStyle/>
          <a:p>
            <a:pPr marL="457200" lvl="1" indent="0">
              <a:buNone/>
            </a:pPr>
            <a:r>
              <a:rPr lang="fr-FR" dirty="0">
                <a:cs typeface="Calibri"/>
              </a:rPr>
              <a:t>Tuiles vectorielles maison construite à partir des données carroyés par agrégation successives. https://github.com/comeetie/insee_formation</a:t>
            </a:r>
            <a:endParaRPr lang="fr-FR" dirty="0" err="1">
              <a:cs typeface="Calibri"/>
            </a:endParaRPr>
          </a:p>
          <a:p>
            <a:pPr marL="457200" lvl="1" indent="0">
              <a:buNone/>
            </a:pPr>
            <a:r>
              <a:rPr lang="fr-FR" dirty="0">
                <a:cs typeface="Calibri"/>
              </a:rPr>
              <a:t>Variables disponibles :</a:t>
            </a:r>
          </a:p>
          <a:p>
            <a:pPr lvl="1"/>
            <a:r>
              <a:rPr lang="fr-FR" dirty="0" err="1">
                <a:cs typeface="Calibri"/>
              </a:rPr>
              <a:t>men_basr</a:t>
            </a:r>
            <a:r>
              <a:rPr lang="fr-FR" dirty="0">
                <a:cs typeface="Calibri"/>
              </a:rPr>
              <a:t> : # ménages sous le seuil de bas revenus</a:t>
            </a:r>
          </a:p>
          <a:p>
            <a:pPr lvl="1"/>
            <a:r>
              <a:rPr lang="fr-FR" dirty="0">
                <a:cs typeface="Calibri"/>
              </a:rPr>
              <a:t>men : # ménages</a:t>
            </a:r>
          </a:p>
          <a:p>
            <a:pPr lvl="1"/>
            <a:r>
              <a:rPr lang="fr-FR" dirty="0">
                <a:cs typeface="Calibri"/>
              </a:rPr>
              <a:t>pop : population résidentes</a:t>
            </a:r>
          </a:p>
          <a:p>
            <a:pPr lvl="1"/>
            <a:r>
              <a:rPr lang="fr-FR" dirty="0" err="1">
                <a:cs typeface="Calibri"/>
              </a:rPr>
              <a:t>rev</a:t>
            </a:r>
            <a:r>
              <a:rPr lang="fr-FR" dirty="0">
                <a:cs typeface="Calibri"/>
              </a:rPr>
              <a:t> : revenus total</a:t>
            </a:r>
          </a:p>
          <a:p>
            <a:pPr lvl="1"/>
            <a:r>
              <a:rPr lang="fr-FR" dirty="0">
                <a:cs typeface="Calibri"/>
              </a:rPr>
              <a:t>m25ans : # population de – de 25ans</a:t>
            </a:r>
          </a:p>
          <a:p>
            <a:pPr lvl="1"/>
            <a:r>
              <a:rPr lang="fr-FR" dirty="0">
                <a:cs typeface="Calibri"/>
              </a:rPr>
              <a:t>P65ans : # population de + de 65 ans</a:t>
            </a:r>
          </a:p>
          <a:p>
            <a:pPr lvl="1"/>
            <a:r>
              <a:rPr lang="fr-FR" dirty="0">
                <a:cs typeface="Calibri"/>
              </a:rPr>
              <a:t>….</a:t>
            </a:r>
          </a:p>
          <a:p>
            <a:pPr lvl="1"/>
            <a:endParaRPr lang="fr-FR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3050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Fond de cartes</a:t>
            </a:r>
            <a:r>
              <a:rPr lang="fr-FR" dirty="0">
                <a:cs typeface="Calibri Light"/>
              </a:rPr>
              <a:t>, données carroyés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C24FA5-F4C3-4A98-8580-EA12D2496B71}"/>
              </a:ext>
            </a:extLst>
          </p:cNvPr>
          <p:cNvSpPr/>
          <p:nvPr/>
        </p:nvSpPr>
        <p:spPr>
          <a:xfrm>
            <a:off x="1201945" y="1486823"/>
            <a:ext cx="10728880" cy="30931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r>
              <a:rPr lang="fr-FR" sz="1500" dirty="0" err="1"/>
              <a:t>map.addLayer</a:t>
            </a:r>
            <a:r>
              <a:rPr lang="fr-FR" sz="1500" dirty="0"/>
              <a:t>({</a:t>
            </a:r>
            <a:endParaRPr lang="fr-FR" dirty="0"/>
          </a:p>
          <a:p>
            <a:r>
              <a:rPr lang="fr-FR" sz="1500" dirty="0"/>
              <a:t>    "id": "</a:t>
            </a:r>
            <a:r>
              <a:rPr lang="fr-FR" sz="1500" dirty="0" err="1"/>
              <a:t>mbasr</a:t>
            </a:r>
            <a:r>
              <a:rPr lang="fr-FR" sz="1500" dirty="0"/>
              <a:t>",</a:t>
            </a:r>
            <a:endParaRPr lang="fr-FR" dirty="0"/>
          </a:p>
          <a:p>
            <a:r>
              <a:rPr lang="fr-FR" sz="1500" dirty="0"/>
              <a:t>    "type": "</a:t>
            </a:r>
            <a:r>
              <a:rPr lang="fr-FR" sz="1500" dirty="0" err="1"/>
              <a:t>fill</a:t>
            </a:r>
            <a:r>
              <a:rPr lang="fr-FR" sz="1500" dirty="0"/>
              <a:t>",</a:t>
            </a:r>
            <a:endParaRPr lang="fr-FR" dirty="0"/>
          </a:p>
          <a:p>
            <a:r>
              <a:rPr lang="fr-FR" sz="1500" dirty="0"/>
              <a:t>    "source": "</a:t>
            </a:r>
            <a:r>
              <a:rPr lang="fr-FR" sz="1500" dirty="0" err="1"/>
              <a:t>inseedata</a:t>
            </a:r>
            <a:r>
              <a:rPr lang="fr-FR" sz="1500" dirty="0"/>
              <a:t>",</a:t>
            </a:r>
            <a:endParaRPr lang="fr-FR" dirty="0"/>
          </a:p>
          <a:p>
            <a:r>
              <a:rPr lang="fr-FR" sz="1500" dirty="0"/>
              <a:t>    "source-layer": "</a:t>
            </a:r>
            <a:r>
              <a:rPr lang="fr-FR" sz="1500" dirty="0" err="1"/>
              <a:t>inseedata</a:t>
            </a:r>
            <a:r>
              <a:rPr lang="fr-FR" sz="1500" dirty="0"/>
              <a:t>",</a:t>
            </a:r>
            <a:endParaRPr lang="fr-FR" dirty="0"/>
          </a:p>
          <a:p>
            <a:r>
              <a:rPr lang="fr-FR" sz="1500" dirty="0"/>
              <a:t>    "</a:t>
            </a:r>
            <a:r>
              <a:rPr lang="fr-FR" sz="1500" dirty="0" err="1"/>
              <a:t>paint</a:t>
            </a:r>
            <a:r>
              <a:rPr lang="fr-FR" sz="1500" dirty="0"/>
              <a:t>": {</a:t>
            </a:r>
            <a:endParaRPr lang="fr-FR" dirty="0"/>
          </a:p>
          <a:p>
            <a:r>
              <a:rPr lang="fr-FR" sz="1500" dirty="0"/>
              <a:t>         "</a:t>
            </a:r>
            <a:r>
              <a:rPr lang="fr-FR" sz="1500" dirty="0" err="1"/>
              <a:t>fill-color</a:t>
            </a:r>
            <a:r>
              <a:rPr lang="fr-FR" sz="1500" dirty="0"/>
              <a:t>": [</a:t>
            </a:r>
            <a:r>
              <a:rPr lang="fr-FR" sz="1500" dirty="0">
                <a:solidFill>
                  <a:schemeClr val="accent2"/>
                </a:solidFill>
              </a:rPr>
              <a:t>'</a:t>
            </a:r>
            <a:r>
              <a:rPr lang="fr-FR" sz="1500" dirty="0" err="1">
                <a:solidFill>
                  <a:schemeClr val="accent2"/>
                </a:solidFill>
              </a:rPr>
              <a:t>step</a:t>
            </a:r>
            <a:r>
              <a:rPr lang="fr-FR" sz="1500" dirty="0">
                <a:solidFill>
                  <a:schemeClr val="accent2"/>
                </a:solidFill>
              </a:rPr>
              <a:t>'</a:t>
            </a:r>
            <a:r>
              <a:rPr lang="fr-FR" sz="1500" dirty="0"/>
              <a:t>, </a:t>
            </a:r>
            <a:endParaRPr lang="fr-FR"/>
          </a:p>
          <a:p>
            <a:r>
              <a:rPr lang="fr-FR" sz="1500" dirty="0"/>
              <a:t>        </a:t>
            </a:r>
            <a:r>
              <a:rPr lang="fr-FR" sz="1500" dirty="0">
                <a:solidFill>
                  <a:schemeClr val="accent6"/>
                </a:solidFill>
              </a:rPr>
              <a:t>['/',['</a:t>
            </a:r>
            <a:r>
              <a:rPr lang="fr-FR" sz="1500" dirty="0" err="1">
                <a:solidFill>
                  <a:schemeClr val="accent6"/>
                </a:solidFill>
              </a:rPr>
              <a:t>get</a:t>
            </a:r>
            <a:r>
              <a:rPr lang="fr-FR" sz="1500" dirty="0">
                <a:solidFill>
                  <a:schemeClr val="accent6"/>
                </a:solidFill>
              </a:rPr>
              <a:t>','</a:t>
            </a:r>
            <a:r>
              <a:rPr lang="fr-FR" sz="1500" dirty="0" err="1">
                <a:solidFill>
                  <a:schemeClr val="accent6"/>
                </a:solidFill>
              </a:rPr>
              <a:t>men_basr</a:t>
            </a:r>
            <a:r>
              <a:rPr lang="fr-FR" sz="1500" dirty="0">
                <a:solidFill>
                  <a:schemeClr val="accent6"/>
                </a:solidFill>
              </a:rPr>
              <a:t>'],['</a:t>
            </a:r>
            <a:r>
              <a:rPr lang="fr-FR" sz="1500" dirty="0" err="1">
                <a:solidFill>
                  <a:schemeClr val="accent6"/>
                </a:solidFill>
              </a:rPr>
              <a:t>get</a:t>
            </a:r>
            <a:r>
              <a:rPr lang="fr-FR" sz="1500" dirty="0">
                <a:solidFill>
                  <a:schemeClr val="accent6"/>
                </a:solidFill>
              </a:rPr>
              <a:t>', 'men']]</a:t>
            </a:r>
            <a:r>
              <a:rPr lang="fr-FR" sz="1500" dirty="0"/>
              <a:t>,</a:t>
            </a:r>
            <a:r>
              <a:rPr lang="fr-FR" sz="1500" dirty="0">
                <a:solidFill>
                  <a:schemeClr val="accent2"/>
                </a:solidFill>
              </a:rPr>
              <a:t>"#555555",</a:t>
            </a:r>
            <a:endParaRPr lang="fr-FR">
              <a:solidFill>
                <a:schemeClr val="accent2"/>
              </a:solidFill>
            </a:endParaRPr>
          </a:p>
          <a:p>
            <a:r>
              <a:rPr lang="fr-FR" sz="1500" dirty="0">
                <a:solidFill>
                  <a:schemeClr val="accent2"/>
                </a:solidFill>
              </a:rPr>
              <a:t>        0, "#fff7f3",  0.045, "#fde0dd", 0.077, "#fcc5c0",  0.11, "#fa9fb5",  0.148,  "#f768a1",  </a:t>
            </a:r>
            <a:endParaRPr lang="fr-FR">
              <a:solidFill>
                <a:schemeClr val="accent2"/>
              </a:solidFill>
            </a:endParaRPr>
          </a:p>
          <a:p>
            <a:r>
              <a:rPr lang="fr-FR" sz="1500" dirty="0">
                <a:solidFill>
                  <a:schemeClr val="accent2"/>
                </a:solidFill>
              </a:rPr>
              <a:t>        0.182,  "#dd3497", 0.22,   "#ae017e",0.27,"#7a0177",  0.345 ,"#49006a"</a:t>
            </a:r>
            <a:r>
              <a:rPr lang="fr-FR" sz="1500" dirty="0"/>
              <a:t>],</a:t>
            </a:r>
            <a:endParaRPr lang="fr-FR"/>
          </a:p>
          <a:p>
            <a:r>
              <a:rPr lang="fr-FR" sz="1500" dirty="0"/>
              <a:t>          "</a:t>
            </a:r>
            <a:r>
              <a:rPr lang="fr-FR" sz="1500" dirty="0" err="1"/>
              <a:t>fill-opacity</a:t>
            </a:r>
            <a:r>
              <a:rPr lang="fr-FR" sz="1500" dirty="0"/>
              <a:t>": 1</a:t>
            </a:r>
            <a:endParaRPr lang="fr-FR" dirty="0"/>
          </a:p>
          <a:p>
            <a:r>
              <a:rPr lang="fr-FR" sz="1500" dirty="0"/>
              <a:t>          }</a:t>
            </a:r>
            <a:endParaRPr lang="fr-FR" dirty="0"/>
          </a:p>
          <a:p>
            <a:r>
              <a:rPr lang="fr-FR" sz="1500" dirty="0"/>
              <a:t>},</a:t>
            </a:r>
            <a:r>
              <a:rPr lang="fr-FR" sz="1500" dirty="0">
                <a:solidFill>
                  <a:schemeClr val="accent1"/>
                </a:solidFill>
              </a:rPr>
              <a:t>'</a:t>
            </a:r>
            <a:r>
              <a:rPr lang="fr-FR" sz="1500" dirty="0" err="1">
                <a:solidFill>
                  <a:schemeClr val="accent1"/>
                </a:solidFill>
              </a:rPr>
              <a:t>waterway</a:t>
            </a:r>
            <a:r>
              <a:rPr lang="fr-FR" sz="1500" dirty="0">
                <a:solidFill>
                  <a:schemeClr val="accent1"/>
                </a:solidFill>
              </a:rPr>
              <a:t>'</a:t>
            </a:r>
            <a:r>
              <a:rPr lang="fr-FR" sz="1500" dirty="0"/>
              <a:t>);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79A44B-D779-41C3-9429-E9122F472B7F}"/>
              </a:ext>
            </a:extLst>
          </p:cNvPr>
          <p:cNvSpPr txBox="1"/>
          <p:nvPr/>
        </p:nvSpPr>
        <p:spPr>
          <a:xfrm>
            <a:off x="3252951" y="1759606"/>
            <a:ext cx="4871544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>
                <a:solidFill>
                  <a:schemeClr val="accent6"/>
                </a:solidFill>
              </a:rPr>
              <a:t>Expression de calcul d'une variable dynamique, ici simple ratio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421805F-8CE8-4949-BEB2-380129E2802C}"/>
              </a:ext>
            </a:extLst>
          </p:cNvPr>
          <p:cNvCxnSpPr/>
          <p:nvPr/>
        </p:nvCxnSpPr>
        <p:spPr>
          <a:xfrm flipH="1">
            <a:off x="4310991" y="2494454"/>
            <a:ext cx="1056289" cy="57281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Image 10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EE853944-FF7D-4C3F-AE01-3968EEC07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332" y="4118727"/>
            <a:ext cx="4451131" cy="262323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E4C6BA8-E444-4796-9D07-CCA03C7C35A5}"/>
              </a:ext>
            </a:extLst>
          </p:cNvPr>
          <p:cNvSpPr txBox="1"/>
          <p:nvPr/>
        </p:nvSpPr>
        <p:spPr>
          <a:xfrm>
            <a:off x="5565226" y="2407743"/>
            <a:ext cx="487154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>
                <a:solidFill>
                  <a:schemeClr val="accent2"/>
                </a:solidFill>
              </a:rPr>
              <a:t>Echelle de couleurs, quantiles et </a:t>
            </a:r>
            <a:r>
              <a:rPr lang="fr-FR" dirty="0" err="1">
                <a:solidFill>
                  <a:schemeClr val="accent2"/>
                </a:solidFill>
              </a:rPr>
              <a:t>colorbrewer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DF5B8EE-6F46-476A-A7CA-74BB702CEC5C}"/>
              </a:ext>
            </a:extLst>
          </p:cNvPr>
          <p:cNvCxnSpPr/>
          <p:nvPr/>
        </p:nvCxnSpPr>
        <p:spPr>
          <a:xfrm flipH="1">
            <a:off x="6526922" y="2748455"/>
            <a:ext cx="1345324" cy="5465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88966BB5-FEF4-4924-9D71-ADA30AD7B229}"/>
              </a:ext>
            </a:extLst>
          </p:cNvPr>
          <p:cNvSpPr txBox="1"/>
          <p:nvPr/>
        </p:nvSpPr>
        <p:spPr>
          <a:xfrm>
            <a:off x="-206706" y="5429466"/>
            <a:ext cx="4871544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</a:rPr>
              <a:t>Nom de la couche </a:t>
            </a:r>
          </a:p>
          <a:p>
            <a:pPr algn="ctr"/>
            <a:r>
              <a:rPr lang="fr-FR" dirty="0">
                <a:solidFill>
                  <a:schemeClr val="accent1"/>
                </a:solidFill>
              </a:rPr>
              <a:t>sous laquelle faire l'insertion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3BFF5BF-A524-4E67-A914-797D68824D66}"/>
              </a:ext>
            </a:extLst>
          </p:cNvPr>
          <p:cNvCxnSpPr>
            <a:cxnSpLocks/>
          </p:cNvCxnSpPr>
          <p:nvPr/>
        </p:nvCxnSpPr>
        <p:spPr>
          <a:xfrm flipH="1" flipV="1">
            <a:off x="1972438" y="4582510"/>
            <a:ext cx="294290" cy="8285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4208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Catégorisation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Configurer les options de mise en forme</a:t>
            </a:r>
          </a:p>
          <a:p>
            <a:pPr marL="685800" lvl="2">
              <a:spcBef>
                <a:spcPts val="1000"/>
              </a:spcBef>
            </a:pPr>
            <a:r>
              <a:rPr lang="fr-FR" dirty="0"/>
              <a:t>Il faut spécifier la </a:t>
            </a:r>
            <a:r>
              <a:rPr lang="fr-FR" dirty="0">
                <a:solidFill>
                  <a:srgbClr val="FF0000"/>
                </a:solidFill>
              </a:rPr>
              <a:t>variable mobiliser</a:t>
            </a:r>
            <a:r>
              <a:rPr lang="fr-FR" dirty="0"/>
              <a:t>, les valeurs des </a:t>
            </a:r>
            <a:r>
              <a:rPr lang="fr-FR" dirty="0">
                <a:solidFill>
                  <a:schemeClr val="accent2"/>
                </a:solidFill>
              </a:rPr>
              <a:t>catégories </a:t>
            </a:r>
            <a:r>
              <a:rPr lang="fr-FR" dirty="0"/>
              <a:t>et les </a:t>
            </a:r>
            <a:r>
              <a:rPr lang="fr-FR" dirty="0">
                <a:solidFill>
                  <a:schemeClr val="accent6"/>
                </a:solidFill>
              </a:rPr>
              <a:t>couleurs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828019" y="2985631"/>
            <a:ext cx="6741215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 '</a:t>
            </a:r>
            <a:r>
              <a:rPr lang="fr-FR" dirty="0" err="1"/>
              <a:t>paint</a:t>
            </a:r>
            <a:r>
              <a:rPr lang="fr-FR" dirty="0"/>
              <a:t>': {  '</a:t>
            </a:r>
            <a:r>
              <a:rPr lang="fr-FR" dirty="0" err="1"/>
              <a:t>circle</a:t>
            </a:r>
            <a:r>
              <a:rPr lang="fr-FR" dirty="0"/>
              <a:t>-radius': {'base': 1.75,'stops': [[12, 2], [22, 180]]},</a:t>
            </a:r>
          </a:p>
          <a:p>
            <a:r>
              <a:rPr lang="fr-FR" dirty="0"/>
              <a:t>                '</a:t>
            </a:r>
            <a:r>
              <a:rPr lang="fr-FR" dirty="0" err="1"/>
              <a:t>circle-color</a:t>
            </a:r>
            <a:r>
              <a:rPr lang="fr-FR" dirty="0"/>
              <a:t>': ['match',['</a:t>
            </a:r>
            <a:r>
              <a:rPr lang="fr-FR" dirty="0" err="1"/>
              <a:t>get</a:t>
            </a:r>
            <a:r>
              <a:rPr lang="fr-FR" dirty="0"/>
              <a:t>', '</a:t>
            </a:r>
            <a:r>
              <a:rPr lang="fr-FR" dirty="0" err="1">
                <a:solidFill>
                  <a:srgbClr val="FF0000"/>
                </a:solidFill>
              </a:rPr>
              <a:t>ethnicity</a:t>
            </a:r>
            <a:r>
              <a:rPr lang="fr-FR" dirty="0"/>
              <a:t>'],</a:t>
            </a:r>
          </a:p>
          <a:p>
            <a:r>
              <a:rPr lang="fr-FR" dirty="0"/>
              <a:t>                '</a:t>
            </a:r>
            <a:r>
              <a:rPr lang="fr-FR" dirty="0">
                <a:solidFill>
                  <a:schemeClr val="accent2"/>
                </a:solidFill>
              </a:rPr>
              <a:t>White</a:t>
            </a:r>
            <a:r>
              <a:rPr lang="fr-FR" dirty="0"/>
              <a:t>', '#</a:t>
            </a:r>
            <a:r>
              <a:rPr lang="fr-FR" dirty="0">
                <a:solidFill>
                  <a:schemeClr val="accent6"/>
                </a:solidFill>
              </a:rPr>
              <a:t>fbb03b</a:t>
            </a:r>
            <a:r>
              <a:rPr lang="fr-FR" dirty="0"/>
              <a:t>',</a:t>
            </a:r>
          </a:p>
          <a:p>
            <a:r>
              <a:rPr lang="fr-FR" dirty="0"/>
              <a:t>                '</a:t>
            </a:r>
            <a:r>
              <a:rPr lang="fr-FR" dirty="0">
                <a:solidFill>
                  <a:schemeClr val="accent2"/>
                </a:solidFill>
              </a:rPr>
              <a:t>Black</a:t>
            </a:r>
            <a:r>
              <a:rPr lang="fr-FR" dirty="0"/>
              <a:t>', '#</a:t>
            </a:r>
            <a:r>
              <a:rPr lang="fr-FR" dirty="0">
                <a:solidFill>
                  <a:schemeClr val="accent6"/>
                </a:solidFill>
              </a:rPr>
              <a:t>223b53</a:t>
            </a:r>
            <a:r>
              <a:rPr lang="fr-FR" dirty="0"/>
              <a:t>',</a:t>
            </a:r>
          </a:p>
          <a:p>
            <a:r>
              <a:rPr lang="fr-FR" dirty="0"/>
              <a:t>                '</a:t>
            </a:r>
            <a:r>
              <a:rPr lang="fr-FR" dirty="0" err="1">
                <a:solidFill>
                  <a:schemeClr val="accent2"/>
                </a:solidFill>
              </a:rPr>
              <a:t>Hispanic</a:t>
            </a:r>
            <a:r>
              <a:rPr lang="fr-FR" dirty="0"/>
              <a:t>', '#</a:t>
            </a:r>
            <a:r>
              <a:rPr lang="fr-FR" dirty="0">
                <a:solidFill>
                  <a:schemeClr val="accent6"/>
                </a:solidFill>
              </a:rPr>
              <a:t>e55e5e</a:t>
            </a:r>
            <a:r>
              <a:rPr lang="fr-FR" dirty="0"/>
              <a:t>',</a:t>
            </a:r>
          </a:p>
          <a:p>
            <a:r>
              <a:rPr lang="fr-FR" dirty="0"/>
              <a:t>                '</a:t>
            </a:r>
            <a:r>
              <a:rPr lang="fr-FR" dirty="0">
                <a:solidFill>
                  <a:schemeClr val="accent2"/>
                </a:solidFill>
              </a:rPr>
              <a:t>Asian</a:t>
            </a:r>
            <a:r>
              <a:rPr lang="fr-FR" dirty="0"/>
              <a:t>', '#</a:t>
            </a:r>
            <a:r>
              <a:rPr lang="fr-FR" dirty="0">
                <a:solidFill>
                  <a:schemeClr val="accent6"/>
                </a:solidFill>
              </a:rPr>
              <a:t>3bb2d0</a:t>
            </a:r>
            <a:r>
              <a:rPr lang="fr-FR" dirty="0"/>
              <a:t>']</a:t>
            </a:r>
          </a:p>
          <a:p>
            <a:r>
              <a:rPr lang="fr-FR" dirty="0"/>
              <a:t>            }</a:t>
            </a:r>
          </a:p>
        </p:txBody>
      </p:sp>
    </p:spTree>
    <p:extLst>
      <p:ext uri="{BB962C8B-B14F-4D97-AF65-F5344CB8AC3E}">
        <p14:creationId xmlns:p14="http://schemas.microsoft.com/office/powerpoint/2010/main" val="19687801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7384" y="1532327"/>
            <a:ext cx="6997232" cy="4351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24023" y="5988734"/>
            <a:ext cx="7643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https://bl.ocks.org/mastersigat/b2d09221e018183559391b1f828e5547/7b69c180be73a3695f6e88eecbd5090c4d01b1cd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36754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Cercles gradués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Configurer les options de mise en forme</a:t>
            </a:r>
          </a:p>
          <a:p>
            <a:pPr marL="685800" lvl="2">
              <a:spcBef>
                <a:spcPts val="1000"/>
              </a:spcBef>
            </a:pPr>
            <a:r>
              <a:rPr lang="fr-FR" dirty="0"/>
              <a:t>Il faut spécifier la </a:t>
            </a:r>
            <a:r>
              <a:rPr lang="fr-FR" dirty="0">
                <a:solidFill>
                  <a:srgbClr val="FF0000"/>
                </a:solidFill>
              </a:rPr>
              <a:t>variable mobiliser</a:t>
            </a:r>
            <a:r>
              <a:rPr lang="fr-FR" dirty="0"/>
              <a:t> et les valeurs des </a:t>
            </a:r>
            <a:r>
              <a:rPr lang="fr-FR" dirty="0">
                <a:solidFill>
                  <a:schemeClr val="accent2"/>
                </a:solidFill>
              </a:rPr>
              <a:t>bornes </a:t>
            </a:r>
            <a:r>
              <a:rPr lang="fr-FR" i="1" dirty="0">
                <a:solidFill>
                  <a:schemeClr val="accent2"/>
                </a:solidFill>
              </a:rPr>
              <a:t>(valeur, taille du cercle)</a:t>
            </a:r>
            <a:endParaRPr lang="fr-FR" dirty="0">
              <a:solidFill>
                <a:schemeClr val="accent4"/>
              </a:solidFill>
            </a:endParaRPr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1759131" y="2994299"/>
            <a:ext cx="6096000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fr-FR" dirty="0" err="1"/>
              <a:t>paint</a:t>
            </a:r>
            <a:r>
              <a:rPr lang="fr-FR" dirty="0"/>
              <a:t>: {'</a:t>
            </a:r>
            <a:r>
              <a:rPr lang="fr-FR" dirty="0" err="1"/>
              <a:t>circle-color</a:t>
            </a:r>
            <a:r>
              <a:rPr lang="fr-FR" dirty="0"/>
              <a:t>': '#D49A66',</a:t>
            </a:r>
          </a:p>
          <a:p>
            <a:r>
              <a:rPr lang="fr-FR" dirty="0"/>
              <a:t>          '</a:t>
            </a:r>
            <a:r>
              <a:rPr lang="fr-FR" dirty="0" err="1"/>
              <a:t>circle</a:t>
            </a:r>
            <a:r>
              <a:rPr lang="fr-FR" dirty="0"/>
              <a:t>-radius': {</a:t>
            </a:r>
            <a:r>
              <a:rPr lang="fr-FR" dirty="0" err="1"/>
              <a:t>property</a:t>
            </a:r>
            <a:r>
              <a:rPr lang="fr-FR" dirty="0"/>
              <a:t>: </a:t>
            </a:r>
            <a:r>
              <a:rPr lang="fr-FR" dirty="0">
                <a:solidFill>
                  <a:srgbClr val="FF0000"/>
                </a:solidFill>
              </a:rPr>
              <a:t>‘population</a:t>
            </a:r>
            <a:r>
              <a:rPr lang="fr-FR" dirty="0"/>
              <a:t>',</a:t>
            </a:r>
          </a:p>
          <a:p>
            <a:r>
              <a:rPr lang="fr-FR" dirty="0"/>
              <a:t>           type: '</a:t>
            </a:r>
            <a:r>
              <a:rPr lang="fr-FR" dirty="0" err="1"/>
              <a:t>exponential</a:t>
            </a:r>
            <a:r>
              <a:rPr lang="fr-FR" dirty="0"/>
              <a:t>',</a:t>
            </a:r>
          </a:p>
          <a:p>
            <a:r>
              <a:rPr lang="fr-FR" dirty="0"/>
              <a:t>           stops: [[</a:t>
            </a:r>
            <a:r>
              <a:rPr lang="fr-FR" dirty="0">
                <a:solidFill>
                  <a:schemeClr val="accent2"/>
                </a:solidFill>
              </a:rPr>
              <a:t>10, 1</a:t>
            </a:r>
            <a:r>
              <a:rPr lang="fr-FR" dirty="0"/>
              <a:t>],[</a:t>
            </a:r>
            <a:r>
              <a:rPr lang="fr-FR" dirty="0">
                <a:solidFill>
                  <a:schemeClr val="accent2"/>
                </a:solidFill>
              </a:rPr>
              <a:t>2000, 20</a:t>
            </a:r>
            <a:r>
              <a:rPr lang="fr-FR" dirty="0"/>
              <a:t>]]},</a:t>
            </a:r>
          </a:p>
          <a:p>
            <a:r>
              <a:rPr lang="fr-FR" dirty="0"/>
              <a:t>           '</a:t>
            </a:r>
            <a:r>
              <a:rPr lang="fr-FR" dirty="0" err="1"/>
              <a:t>circle-opacity</a:t>
            </a:r>
            <a:r>
              <a:rPr lang="fr-FR" dirty="0"/>
              <a:t>': 0.8}</a:t>
            </a:r>
          </a:p>
        </p:txBody>
      </p:sp>
    </p:spTree>
    <p:extLst>
      <p:ext uri="{BB962C8B-B14F-4D97-AF65-F5344CB8AC3E}">
        <p14:creationId xmlns:p14="http://schemas.microsoft.com/office/powerpoint/2010/main" val="22638562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8147" y="1437997"/>
            <a:ext cx="7006151" cy="4351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8512" y="5995207"/>
            <a:ext cx="7125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https://bl.ocks.org/anonymous/54872b5379a59b0cee850a112af572b0/3ec842a0b6ff9fe82ed7426309c629a7f2a84efe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48206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Extrusion 3D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Récupérer le </a:t>
            </a:r>
            <a:r>
              <a:rPr lang="fr-FR" dirty="0" err="1"/>
              <a:t>template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082506" y="5778321"/>
            <a:ext cx="8131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https://bl.ocks.org/mastersigat/64af1a273f155037214d96406cb4777a/7c3f5c36742ec2dcf231059e903b144118c79d42</a:t>
            </a:r>
            <a:r>
              <a:rPr lang="fr-FR" dirty="0"/>
              <a:t>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050" y="1027906"/>
            <a:ext cx="5845379" cy="43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957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Extrusion 3D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5010509" cy="4351338"/>
          </a:xfrm>
        </p:spPr>
        <p:txBody>
          <a:bodyPr/>
          <a:lstStyle/>
          <a:p>
            <a:r>
              <a:rPr lang="fr-FR" dirty="0"/>
              <a:t>Configurer les options de mise en forme</a:t>
            </a:r>
          </a:p>
          <a:p>
            <a:pPr marL="685800" lvl="2">
              <a:spcBef>
                <a:spcPts val="1000"/>
              </a:spcBef>
            </a:pPr>
            <a:r>
              <a:rPr lang="fr-FR" dirty="0"/>
              <a:t>Il faut spécifier la </a:t>
            </a:r>
            <a:r>
              <a:rPr lang="fr-FR" dirty="0">
                <a:solidFill>
                  <a:srgbClr val="FF0000"/>
                </a:solidFill>
              </a:rPr>
              <a:t>variable mobilisée</a:t>
            </a:r>
            <a:r>
              <a:rPr lang="fr-FR" dirty="0"/>
              <a:t> et les modalités de </a:t>
            </a:r>
            <a:r>
              <a:rPr lang="fr-FR" dirty="0">
                <a:solidFill>
                  <a:schemeClr val="accent2"/>
                </a:solidFill>
              </a:rPr>
              <a:t>l’extrusion </a:t>
            </a:r>
            <a:r>
              <a:rPr lang="fr-FR" i="1" dirty="0">
                <a:solidFill>
                  <a:schemeClr val="accent2"/>
                </a:solidFill>
              </a:rPr>
              <a:t>(valeur, taille de l’extrusion)</a:t>
            </a:r>
            <a:endParaRPr lang="fr-FR" dirty="0">
              <a:solidFill>
                <a:schemeClr val="accent4"/>
              </a:solidFill>
            </a:endParaRPr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435304" y="2058538"/>
            <a:ext cx="5207479" cy="42473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 </a:t>
            </a:r>
            <a:r>
              <a:rPr lang="fr-FR" dirty="0" err="1"/>
              <a:t>map.addLayer</a:t>
            </a:r>
            <a:r>
              <a:rPr lang="fr-FR" dirty="0"/>
              <a:t>({</a:t>
            </a:r>
          </a:p>
          <a:p>
            <a:r>
              <a:rPr lang="fr-FR" dirty="0"/>
              <a:t>    'id': 'extrude',</a:t>
            </a:r>
          </a:p>
          <a:p>
            <a:r>
              <a:rPr lang="fr-FR" dirty="0"/>
              <a:t>    'type': '</a:t>
            </a:r>
            <a:r>
              <a:rPr lang="fr-FR" dirty="0" err="1">
                <a:solidFill>
                  <a:schemeClr val="accent1"/>
                </a:solidFill>
              </a:rPr>
              <a:t>fill</a:t>
            </a:r>
            <a:r>
              <a:rPr lang="fr-FR" dirty="0">
                <a:solidFill>
                  <a:schemeClr val="accent1"/>
                </a:solidFill>
              </a:rPr>
              <a:t>-extrusion</a:t>
            </a:r>
            <a:r>
              <a:rPr lang="fr-FR" dirty="0"/>
              <a:t>',</a:t>
            </a:r>
          </a:p>
          <a:p>
            <a:r>
              <a:rPr lang="fr-FR" dirty="0"/>
              <a:t>    'source': '</a:t>
            </a:r>
            <a:r>
              <a:rPr lang="fr-FR" dirty="0" err="1"/>
              <a:t>Carro</a:t>
            </a:r>
            <a:r>
              <a:rPr lang="fr-FR" dirty="0"/>
              <a:t>',</a:t>
            </a:r>
          </a:p>
          <a:p>
            <a:r>
              <a:rPr lang="fr-FR" dirty="0"/>
              <a:t>    'source-layer': '</a:t>
            </a:r>
            <a:r>
              <a:rPr lang="fr-FR" dirty="0" err="1"/>
              <a:t>karook-dcnhdj</a:t>
            </a:r>
            <a:r>
              <a:rPr lang="fr-FR" dirty="0"/>
              <a:t>',</a:t>
            </a:r>
          </a:p>
          <a:p>
            <a:r>
              <a:rPr lang="fr-FR" dirty="0"/>
              <a:t>    '</a:t>
            </a:r>
            <a:r>
              <a:rPr lang="fr-FR" dirty="0" err="1"/>
              <a:t>layout</a:t>
            </a:r>
            <a:r>
              <a:rPr lang="fr-FR" dirty="0"/>
              <a:t>': {'</a:t>
            </a:r>
            <a:r>
              <a:rPr lang="fr-FR" dirty="0" err="1"/>
              <a:t>visibility</a:t>
            </a:r>
            <a:r>
              <a:rPr lang="fr-FR" dirty="0"/>
              <a:t>': 'visible'},</a:t>
            </a:r>
          </a:p>
          <a:p>
            <a:r>
              <a:rPr lang="fr-FR" dirty="0"/>
              <a:t>    '</a:t>
            </a:r>
            <a:r>
              <a:rPr lang="fr-FR" dirty="0" err="1"/>
              <a:t>paint</a:t>
            </a:r>
            <a:r>
              <a:rPr lang="fr-FR" dirty="0"/>
              <a:t>': { '</a:t>
            </a:r>
            <a:r>
              <a:rPr lang="fr-FR" dirty="0" err="1"/>
              <a:t>fill</a:t>
            </a:r>
            <a:r>
              <a:rPr lang="fr-FR" dirty="0"/>
              <a:t>-extrusion-</a:t>
            </a:r>
            <a:r>
              <a:rPr lang="fr-FR" dirty="0" err="1"/>
              <a:t>color</a:t>
            </a:r>
            <a:r>
              <a:rPr lang="fr-FR" dirty="0"/>
              <a:t>': '#d9ef8b',</a:t>
            </a:r>
          </a:p>
          <a:p>
            <a:r>
              <a:rPr lang="fr-FR" dirty="0"/>
              <a:t>                 '</a:t>
            </a:r>
            <a:r>
              <a:rPr lang="fr-FR" dirty="0" err="1"/>
              <a:t>fill</a:t>
            </a:r>
            <a:r>
              <a:rPr lang="fr-FR" dirty="0"/>
              <a:t>-extrusion-</a:t>
            </a:r>
            <a:r>
              <a:rPr lang="fr-FR" dirty="0" err="1"/>
              <a:t>height</a:t>
            </a:r>
            <a:r>
              <a:rPr lang="fr-FR" dirty="0"/>
              <a:t>': {</a:t>
            </a:r>
          </a:p>
          <a:p>
            <a:r>
              <a:rPr lang="fr-FR" dirty="0"/>
              <a:t>                 '</a:t>
            </a:r>
            <a:r>
              <a:rPr lang="fr-FR" dirty="0" err="1"/>
              <a:t>property</a:t>
            </a:r>
            <a:r>
              <a:rPr lang="fr-FR" dirty="0"/>
              <a:t>': '</a:t>
            </a:r>
            <a:r>
              <a:rPr lang="fr-FR" dirty="0">
                <a:solidFill>
                  <a:srgbClr val="FF0000"/>
                </a:solidFill>
              </a:rPr>
              <a:t>Individus</a:t>
            </a:r>
            <a:r>
              <a:rPr lang="fr-FR" dirty="0"/>
              <a:t>',</a:t>
            </a:r>
          </a:p>
          <a:p>
            <a:r>
              <a:rPr lang="fr-FR" dirty="0"/>
              <a:t>		     'stops': </a:t>
            </a:r>
            <a:r>
              <a:rPr lang="fr-FR" dirty="0">
                <a:solidFill>
                  <a:schemeClr val="accent2"/>
                </a:solidFill>
              </a:rPr>
              <a:t>[[1, 0],</a:t>
            </a:r>
          </a:p>
          <a:p>
            <a:r>
              <a:rPr lang="fr-FR" dirty="0">
                <a:solidFill>
                  <a:schemeClr val="accent2"/>
                </a:solidFill>
              </a:rPr>
              <a:t>                                              [10, 100],</a:t>
            </a:r>
          </a:p>
          <a:p>
            <a:r>
              <a:rPr lang="fr-FR" dirty="0">
                <a:solidFill>
                  <a:schemeClr val="accent2"/>
                </a:solidFill>
              </a:rPr>
              <a:t>		  	   [700, 7000</a:t>
            </a:r>
            <a:r>
              <a:rPr lang="fr-FR" dirty="0"/>
              <a:t>]]},</a:t>
            </a:r>
          </a:p>
          <a:p>
            <a:r>
              <a:rPr lang="fr-FR" dirty="0"/>
              <a:t>      '</a:t>
            </a:r>
            <a:r>
              <a:rPr lang="fr-FR" dirty="0" err="1"/>
              <a:t>fill</a:t>
            </a:r>
            <a:r>
              <a:rPr lang="fr-FR" dirty="0"/>
              <a:t>-extrusion-</a:t>
            </a:r>
            <a:r>
              <a:rPr lang="fr-FR" dirty="0" err="1"/>
              <a:t>opacity</a:t>
            </a:r>
            <a:r>
              <a:rPr lang="fr-FR" dirty="0"/>
              <a:t>': 0.95,</a:t>
            </a:r>
          </a:p>
          <a:p>
            <a:r>
              <a:rPr lang="fr-FR" dirty="0"/>
              <a:t>      '</a:t>
            </a:r>
            <a:r>
              <a:rPr lang="fr-FR" dirty="0" err="1"/>
              <a:t>fill</a:t>
            </a:r>
            <a:r>
              <a:rPr lang="fr-FR" dirty="0"/>
              <a:t>-extrusion-base': 0 }</a:t>
            </a:r>
          </a:p>
          <a:p>
            <a:r>
              <a:rPr lang="fr-FR" dirty="0"/>
              <a:t>});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082" y="3859695"/>
            <a:ext cx="3969635" cy="264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7552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Extrusion 3D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Ajouter des couleurs</a:t>
            </a:r>
          </a:p>
        </p:txBody>
      </p:sp>
      <p:sp>
        <p:nvSpPr>
          <p:cNvPr id="4" name="Rectangle 3"/>
          <p:cNvSpPr/>
          <p:nvPr/>
        </p:nvSpPr>
        <p:spPr>
          <a:xfrm>
            <a:off x="5257800" y="1511900"/>
            <a:ext cx="6096000" cy="48013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fr-FR" dirty="0"/>
              <a:t>'</a:t>
            </a:r>
            <a:r>
              <a:rPr lang="fr-FR" dirty="0" err="1"/>
              <a:t>paint</a:t>
            </a:r>
            <a:r>
              <a:rPr lang="fr-FR" dirty="0"/>
              <a:t>': {</a:t>
            </a:r>
          </a:p>
          <a:p>
            <a:r>
              <a:rPr lang="fr-FR" dirty="0"/>
              <a:t>      '</a:t>
            </a:r>
            <a:r>
              <a:rPr lang="fr-FR" dirty="0" err="1"/>
              <a:t>fill</a:t>
            </a:r>
            <a:r>
              <a:rPr lang="fr-FR" dirty="0"/>
              <a:t>-extrusion-</a:t>
            </a:r>
            <a:r>
              <a:rPr lang="fr-FR" dirty="0" err="1"/>
              <a:t>color</a:t>
            </a:r>
            <a:r>
              <a:rPr lang="fr-FR" dirty="0"/>
              <a:t>': </a:t>
            </a:r>
            <a:r>
              <a:rPr lang="fr-FR" dirty="0">
                <a:solidFill>
                  <a:schemeClr val="accent2"/>
                </a:solidFill>
              </a:rPr>
              <a:t>{</a:t>
            </a:r>
          </a:p>
          <a:p>
            <a:r>
              <a:rPr lang="fr-FR" dirty="0">
                <a:solidFill>
                  <a:schemeClr val="accent2"/>
                </a:solidFill>
              </a:rPr>
              <a:t>        '</a:t>
            </a:r>
            <a:r>
              <a:rPr lang="fr-FR" dirty="0" err="1">
                <a:solidFill>
                  <a:schemeClr val="accent2"/>
                </a:solidFill>
              </a:rPr>
              <a:t>property</a:t>
            </a:r>
            <a:r>
              <a:rPr lang="fr-FR" dirty="0">
                <a:solidFill>
                  <a:schemeClr val="accent2"/>
                </a:solidFill>
              </a:rPr>
              <a:t>': 'Individus',</a:t>
            </a:r>
          </a:p>
          <a:p>
            <a:r>
              <a:rPr lang="fr-FR" dirty="0">
                <a:solidFill>
                  <a:schemeClr val="accent2"/>
                </a:solidFill>
              </a:rPr>
              <a:t>        'stops': [</a:t>
            </a:r>
          </a:p>
          <a:p>
            <a:r>
              <a:rPr lang="fr-FR" dirty="0">
                <a:solidFill>
                  <a:schemeClr val="accent2"/>
                </a:solidFill>
              </a:rPr>
              <a:t>          [1, '#1a9850'],</a:t>
            </a:r>
          </a:p>
          <a:p>
            <a:r>
              <a:rPr lang="fr-FR" dirty="0">
                <a:solidFill>
                  <a:schemeClr val="accent2"/>
                </a:solidFill>
              </a:rPr>
              <a:t>          [10, '#91cf60'],</a:t>
            </a:r>
          </a:p>
          <a:p>
            <a:r>
              <a:rPr lang="fr-FR" dirty="0">
                <a:solidFill>
                  <a:schemeClr val="accent2"/>
                </a:solidFill>
              </a:rPr>
              <a:t>          [20, '#d9ef8b'],</a:t>
            </a:r>
          </a:p>
          <a:p>
            <a:r>
              <a:rPr lang="fr-FR" dirty="0">
                <a:solidFill>
                  <a:schemeClr val="accent2"/>
                </a:solidFill>
              </a:rPr>
              <a:t>          [50, '#</a:t>
            </a:r>
            <a:r>
              <a:rPr lang="fr-FR" dirty="0" err="1">
                <a:solidFill>
                  <a:schemeClr val="accent2"/>
                </a:solidFill>
              </a:rPr>
              <a:t>ffffbf</a:t>
            </a:r>
            <a:r>
              <a:rPr lang="fr-FR" dirty="0">
                <a:solidFill>
                  <a:schemeClr val="accent2"/>
                </a:solidFill>
              </a:rPr>
              <a:t>'],</a:t>
            </a:r>
          </a:p>
          <a:p>
            <a:r>
              <a:rPr lang="fr-FR" dirty="0">
                <a:solidFill>
                  <a:schemeClr val="accent2"/>
                </a:solidFill>
              </a:rPr>
              <a:t>          [100, '#fee08b'],</a:t>
            </a:r>
          </a:p>
          <a:p>
            <a:r>
              <a:rPr lang="fr-FR" dirty="0">
                <a:solidFill>
                  <a:schemeClr val="accent2"/>
                </a:solidFill>
              </a:rPr>
              <a:t>          [150, '#fc8d59'],</a:t>
            </a:r>
          </a:p>
          <a:p>
            <a:r>
              <a:rPr lang="fr-FR" dirty="0">
                <a:solidFill>
                  <a:schemeClr val="accent2"/>
                </a:solidFill>
              </a:rPr>
              <a:t>          [200, '#d73027']]</a:t>
            </a:r>
          </a:p>
          <a:p>
            <a:r>
              <a:rPr lang="fr-FR" dirty="0">
                <a:solidFill>
                  <a:schemeClr val="accent2"/>
                </a:solidFill>
              </a:rPr>
              <a:t>      },</a:t>
            </a:r>
          </a:p>
          <a:p>
            <a:r>
              <a:rPr lang="fr-FR" dirty="0"/>
              <a:t>      '</a:t>
            </a:r>
            <a:r>
              <a:rPr lang="fr-FR" dirty="0" err="1"/>
              <a:t>fill</a:t>
            </a:r>
            <a:r>
              <a:rPr lang="fr-FR" dirty="0"/>
              <a:t>-extrusion-</a:t>
            </a:r>
            <a:r>
              <a:rPr lang="fr-FR" dirty="0" err="1"/>
              <a:t>height</a:t>
            </a:r>
            <a:r>
              <a:rPr lang="fr-FR" dirty="0"/>
              <a:t>': {</a:t>
            </a:r>
          </a:p>
          <a:p>
            <a:r>
              <a:rPr lang="fr-FR" dirty="0"/>
              <a:t>        '</a:t>
            </a:r>
            <a:r>
              <a:rPr lang="fr-FR" dirty="0" err="1"/>
              <a:t>property</a:t>
            </a:r>
            <a:r>
              <a:rPr lang="fr-FR" dirty="0"/>
              <a:t>': 'Individus',</a:t>
            </a:r>
          </a:p>
          <a:p>
            <a:r>
              <a:rPr lang="fr-FR" dirty="0"/>
              <a:t>		     'stops': [[1, 0],</a:t>
            </a:r>
          </a:p>
          <a:p>
            <a:r>
              <a:rPr lang="fr-FR" dirty="0"/>
              <a:t>                   [10, 100], </a:t>
            </a:r>
          </a:p>
          <a:p>
            <a:r>
              <a:rPr lang="fr-FR" dirty="0"/>
              <a:t>                   …</a:t>
            </a:r>
          </a:p>
        </p:txBody>
      </p:sp>
    </p:spTree>
    <p:extLst>
      <p:ext uri="{BB962C8B-B14F-4D97-AF65-F5344CB8AC3E}">
        <p14:creationId xmlns:p14="http://schemas.microsoft.com/office/powerpoint/2010/main" val="6805064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4639" y="1442635"/>
            <a:ext cx="6992725" cy="4351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98166" y="5892709"/>
            <a:ext cx="7726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https://bl.ocks.org/mastersigat/32c10e630346ff96c5749ba791cb3052/6fc71a60b632aa09540d22aacc619fc7d3552a74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600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/>
              <a:t>Coder = LEGO</a:t>
            </a:r>
          </a:p>
        </p:txBody>
      </p:sp>
      <p:sp>
        <p:nvSpPr>
          <p:cNvPr id="16386" name="Espace réservé du contenu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fr-FR" dirty="0"/>
              <a:t>Vous aller à partir de maintenant « jouer » au LEGO en assemblant des lignes de codes pour construire des cartes sur le Web!</a:t>
            </a:r>
          </a:p>
          <a:p>
            <a:pPr eaLnBrk="1" hangingPunct="1"/>
            <a:endParaRPr lang="fr-FR" dirty="0"/>
          </a:p>
        </p:txBody>
      </p:sp>
      <p:pic>
        <p:nvPicPr>
          <p:cNvPr id="16387" name="Picture 5" descr="Afficher l'image d'orig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8713" y="3373438"/>
            <a:ext cx="3494087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6250" y="3606800"/>
            <a:ext cx="5375275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sp>
        <p:nvSpPr>
          <p:cNvPr id="4" name="Rectangle 3"/>
          <p:cNvSpPr/>
          <p:nvPr/>
        </p:nvSpPr>
        <p:spPr>
          <a:xfrm>
            <a:off x="3298166" y="5892709"/>
            <a:ext cx="7726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https://bl.ocks.org/mastersigat/c5bef54cfad8dd7bd0a9f384a45d771e</a:t>
            </a:r>
            <a:r>
              <a:rPr lang="fr-FR" dirty="0"/>
              <a:t> 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83179" y="1411557"/>
            <a:ext cx="67266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137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Deux variables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01945" y="1486823"/>
            <a:ext cx="7838536" cy="51706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500" dirty="0"/>
              <a:t>  </a:t>
            </a:r>
            <a:r>
              <a:rPr lang="fr-FR" sz="1500" dirty="0" err="1"/>
              <a:t>map.addLayer</a:t>
            </a:r>
            <a:r>
              <a:rPr lang="fr-FR" sz="1500" dirty="0"/>
              <a:t>({</a:t>
            </a:r>
          </a:p>
          <a:p>
            <a:r>
              <a:rPr lang="fr-FR" sz="1500" dirty="0"/>
              <a:t>    'id': '</a:t>
            </a:r>
            <a:r>
              <a:rPr lang="fr-FR" sz="1500" dirty="0" err="1"/>
              <a:t>extrudecommunes</a:t>
            </a:r>
            <a:r>
              <a:rPr lang="fr-FR" sz="1500" dirty="0"/>
              <a:t>',</a:t>
            </a:r>
          </a:p>
          <a:p>
            <a:r>
              <a:rPr lang="fr-FR" sz="1500" dirty="0"/>
              <a:t>    'type': '</a:t>
            </a:r>
            <a:r>
              <a:rPr lang="fr-FR" sz="1500" dirty="0" err="1"/>
              <a:t>fill</a:t>
            </a:r>
            <a:r>
              <a:rPr lang="fr-FR" sz="1500" dirty="0"/>
              <a:t>-extrusion',</a:t>
            </a:r>
          </a:p>
          <a:p>
            <a:r>
              <a:rPr lang="fr-FR" sz="1500" dirty="0"/>
              <a:t>    'source': 'communes',</a:t>
            </a:r>
          </a:p>
          <a:p>
            <a:r>
              <a:rPr lang="fr-FR" sz="1500" dirty="0"/>
              <a:t>    'source-layer': 'TD1_Data-3kid81',</a:t>
            </a:r>
          </a:p>
          <a:p>
            <a:r>
              <a:rPr lang="fr-FR" sz="1500" dirty="0"/>
              <a:t>    '</a:t>
            </a:r>
            <a:r>
              <a:rPr lang="fr-FR" sz="1500" dirty="0" err="1"/>
              <a:t>layout</a:t>
            </a:r>
            <a:r>
              <a:rPr lang="fr-FR" sz="1500" dirty="0"/>
              <a:t>': {'</a:t>
            </a:r>
            <a:r>
              <a:rPr lang="fr-FR" sz="1500" dirty="0" err="1"/>
              <a:t>visibility</a:t>
            </a:r>
            <a:r>
              <a:rPr lang="fr-FR" sz="1500" dirty="0"/>
              <a:t>': 'visible'},</a:t>
            </a:r>
          </a:p>
          <a:p>
            <a:r>
              <a:rPr lang="fr-FR" sz="1500" dirty="0"/>
              <a:t>    '</a:t>
            </a:r>
            <a:r>
              <a:rPr lang="fr-FR" sz="1500" dirty="0" err="1"/>
              <a:t>paint</a:t>
            </a:r>
            <a:r>
              <a:rPr lang="fr-FR" sz="1500" dirty="0"/>
              <a:t>': { </a:t>
            </a:r>
            <a:r>
              <a:rPr lang="fr-FR" sz="1500" dirty="0">
                <a:solidFill>
                  <a:schemeClr val="accent2"/>
                </a:solidFill>
              </a:rPr>
              <a:t>'</a:t>
            </a:r>
            <a:r>
              <a:rPr lang="fr-FR" sz="1500" dirty="0" err="1">
                <a:solidFill>
                  <a:schemeClr val="accent2"/>
                </a:solidFill>
              </a:rPr>
              <a:t>fill</a:t>
            </a:r>
            <a:r>
              <a:rPr lang="fr-FR" sz="1500" dirty="0">
                <a:solidFill>
                  <a:schemeClr val="accent2"/>
                </a:solidFill>
              </a:rPr>
              <a:t>-extrusion-</a:t>
            </a:r>
            <a:r>
              <a:rPr lang="fr-FR" sz="1500" dirty="0" err="1">
                <a:solidFill>
                  <a:schemeClr val="accent2"/>
                </a:solidFill>
              </a:rPr>
              <a:t>color</a:t>
            </a:r>
            <a:r>
              <a:rPr lang="fr-FR" sz="1500" dirty="0">
                <a:solidFill>
                  <a:schemeClr val="accent2"/>
                </a:solidFill>
              </a:rPr>
              <a:t>': {</a:t>
            </a:r>
          </a:p>
          <a:p>
            <a:r>
              <a:rPr lang="fr-FR" sz="1500" dirty="0">
                <a:solidFill>
                  <a:schemeClr val="accent2"/>
                </a:solidFill>
              </a:rPr>
              <a:t>                 '</a:t>
            </a:r>
            <a:r>
              <a:rPr lang="fr-FR" sz="1500" dirty="0" err="1">
                <a:solidFill>
                  <a:schemeClr val="accent2"/>
                </a:solidFill>
              </a:rPr>
              <a:t>property</a:t>
            </a:r>
            <a:r>
              <a:rPr lang="fr-FR" sz="1500" dirty="0">
                <a:solidFill>
                  <a:schemeClr val="accent2"/>
                </a:solidFill>
              </a:rPr>
              <a:t>': '</a:t>
            </a:r>
            <a:r>
              <a:rPr lang="fr-FR" sz="1500" dirty="0" err="1">
                <a:solidFill>
                  <a:schemeClr val="accent2"/>
                </a:solidFill>
              </a:rPr>
              <a:t>densite</a:t>
            </a:r>
            <a:r>
              <a:rPr lang="fr-FR" sz="1500" dirty="0">
                <a:solidFill>
                  <a:schemeClr val="accent2"/>
                </a:solidFill>
              </a:rPr>
              <a:t>',</a:t>
            </a:r>
          </a:p>
          <a:p>
            <a:r>
              <a:rPr lang="fr-FR" sz="1500" dirty="0">
                <a:solidFill>
                  <a:schemeClr val="accent2"/>
                </a:solidFill>
              </a:rPr>
              <a:t>                 'stops': [[20, '#1a9850'],</a:t>
            </a:r>
          </a:p>
          <a:p>
            <a:r>
              <a:rPr lang="fr-FR" sz="1500" dirty="0">
                <a:solidFill>
                  <a:schemeClr val="accent2"/>
                </a:solidFill>
              </a:rPr>
              <a:t>                              [50, '#91cf60'],</a:t>
            </a:r>
          </a:p>
          <a:p>
            <a:r>
              <a:rPr lang="fr-FR" sz="1500" dirty="0">
                <a:solidFill>
                  <a:schemeClr val="accent2"/>
                </a:solidFill>
              </a:rPr>
              <a:t>                              [100, '#d9ef8b'],</a:t>
            </a:r>
          </a:p>
          <a:p>
            <a:r>
              <a:rPr lang="fr-FR" sz="1500" dirty="0">
                <a:solidFill>
                  <a:schemeClr val="accent2"/>
                </a:solidFill>
              </a:rPr>
              <a:t>	           [200, '#</a:t>
            </a:r>
            <a:r>
              <a:rPr lang="fr-FR" sz="1500" dirty="0" err="1">
                <a:solidFill>
                  <a:schemeClr val="accent2"/>
                </a:solidFill>
              </a:rPr>
              <a:t>ffffbf</a:t>
            </a:r>
            <a:r>
              <a:rPr lang="fr-FR" sz="1500" dirty="0">
                <a:solidFill>
                  <a:schemeClr val="accent2"/>
                </a:solidFill>
              </a:rPr>
              <a:t>'],</a:t>
            </a:r>
          </a:p>
          <a:p>
            <a:r>
              <a:rPr lang="fr-FR" sz="1500" dirty="0">
                <a:solidFill>
                  <a:schemeClr val="accent2"/>
                </a:solidFill>
              </a:rPr>
              <a:t>     	           [500, '#fee08b'],</a:t>
            </a:r>
          </a:p>
          <a:p>
            <a:r>
              <a:rPr lang="fr-FR" sz="1500" dirty="0">
                <a:solidFill>
                  <a:schemeClr val="accent2"/>
                </a:solidFill>
              </a:rPr>
              <a:t>                             [1000, '#d73027']]},</a:t>
            </a:r>
          </a:p>
          <a:p>
            <a:r>
              <a:rPr lang="fr-FR" sz="1500" dirty="0"/>
              <a:t>                  </a:t>
            </a:r>
            <a:r>
              <a:rPr lang="fr-FR" sz="1500" dirty="0">
                <a:solidFill>
                  <a:schemeClr val="accent5"/>
                </a:solidFill>
              </a:rPr>
              <a:t>'</a:t>
            </a:r>
            <a:r>
              <a:rPr lang="fr-FR" sz="1500" dirty="0" err="1">
                <a:solidFill>
                  <a:schemeClr val="accent5"/>
                </a:solidFill>
              </a:rPr>
              <a:t>fill</a:t>
            </a:r>
            <a:r>
              <a:rPr lang="fr-FR" sz="1500" dirty="0">
                <a:solidFill>
                  <a:schemeClr val="accent5"/>
                </a:solidFill>
              </a:rPr>
              <a:t>-extrusion-</a:t>
            </a:r>
            <a:r>
              <a:rPr lang="fr-FR" sz="1500" dirty="0" err="1">
                <a:solidFill>
                  <a:schemeClr val="accent5"/>
                </a:solidFill>
              </a:rPr>
              <a:t>height</a:t>
            </a:r>
            <a:r>
              <a:rPr lang="fr-FR" sz="1500" dirty="0">
                <a:solidFill>
                  <a:schemeClr val="accent5"/>
                </a:solidFill>
              </a:rPr>
              <a:t>': {'</a:t>
            </a:r>
            <a:r>
              <a:rPr lang="fr-FR" sz="1500" dirty="0" err="1">
                <a:solidFill>
                  <a:schemeClr val="accent5"/>
                </a:solidFill>
              </a:rPr>
              <a:t>property</a:t>
            </a:r>
            <a:r>
              <a:rPr lang="fr-FR" sz="1500" dirty="0">
                <a:solidFill>
                  <a:schemeClr val="accent5"/>
                </a:solidFill>
              </a:rPr>
              <a:t>': '</a:t>
            </a:r>
            <a:r>
              <a:rPr lang="fr-FR" sz="1500" dirty="0" err="1">
                <a:solidFill>
                  <a:schemeClr val="accent5"/>
                </a:solidFill>
              </a:rPr>
              <a:t>popOK</a:t>
            </a:r>
            <a:r>
              <a:rPr lang="fr-FR" sz="1500" dirty="0">
                <a:solidFill>
                  <a:schemeClr val="accent5"/>
                </a:solidFill>
              </a:rPr>
              <a:t>',</a:t>
            </a:r>
          </a:p>
          <a:p>
            <a:r>
              <a:rPr lang="fr-FR" sz="1500" dirty="0">
                <a:solidFill>
                  <a:schemeClr val="accent5"/>
                </a:solidFill>
              </a:rPr>
              <a:t>	 'stops': [[100, 10],</a:t>
            </a:r>
          </a:p>
          <a:p>
            <a:r>
              <a:rPr lang="fr-FR" sz="1500" dirty="0">
                <a:solidFill>
                  <a:schemeClr val="accent5"/>
                </a:solidFill>
              </a:rPr>
              <a:t>                               [100, 100],</a:t>
            </a:r>
          </a:p>
          <a:p>
            <a:r>
              <a:rPr lang="fr-FR" sz="1500" dirty="0">
                <a:solidFill>
                  <a:schemeClr val="accent5"/>
                </a:solidFill>
              </a:rPr>
              <a:t>	             [200000, 100000]] },</a:t>
            </a:r>
          </a:p>
          <a:p>
            <a:r>
              <a:rPr lang="fr-FR" sz="1500" dirty="0">
                <a:solidFill>
                  <a:schemeClr val="accent5"/>
                </a:solidFill>
              </a:rPr>
              <a:t>                   '</a:t>
            </a:r>
            <a:r>
              <a:rPr lang="fr-FR" sz="1500" dirty="0" err="1">
                <a:solidFill>
                  <a:schemeClr val="accent5"/>
                </a:solidFill>
              </a:rPr>
              <a:t>fill</a:t>
            </a:r>
            <a:r>
              <a:rPr lang="fr-FR" sz="1500" dirty="0">
                <a:solidFill>
                  <a:schemeClr val="accent5"/>
                </a:solidFill>
              </a:rPr>
              <a:t>-extrusion-</a:t>
            </a:r>
            <a:r>
              <a:rPr lang="fr-FR" sz="1500" dirty="0" err="1">
                <a:solidFill>
                  <a:schemeClr val="accent5"/>
                </a:solidFill>
              </a:rPr>
              <a:t>opacity</a:t>
            </a:r>
            <a:r>
              <a:rPr lang="fr-FR" sz="1500" dirty="0">
                <a:solidFill>
                  <a:schemeClr val="accent5"/>
                </a:solidFill>
              </a:rPr>
              <a:t>': 0.8,</a:t>
            </a:r>
          </a:p>
          <a:p>
            <a:r>
              <a:rPr lang="fr-FR" sz="1500" dirty="0">
                <a:solidFill>
                  <a:schemeClr val="accent5"/>
                </a:solidFill>
              </a:rPr>
              <a:t>                   '</a:t>
            </a:r>
            <a:r>
              <a:rPr lang="fr-FR" sz="1500" dirty="0" err="1">
                <a:solidFill>
                  <a:schemeClr val="accent5"/>
                </a:solidFill>
              </a:rPr>
              <a:t>fill</a:t>
            </a:r>
            <a:r>
              <a:rPr lang="fr-FR" sz="1500" dirty="0">
                <a:solidFill>
                  <a:schemeClr val="accent5"/>
                </a:solidFill>
              </a:rPr>
              <a:t>-extrusion-base': 0</a:t>
            </a:r>
          </a:p>
          <a:p>
            <a:r>
              <a:rPr lang="fr-FR" sz="1500" dirty="0"/>
              <a:t>                 }</a:t>
            </a:r>
          </a:p>
          <a:p>
            <a:r>
              <a:rPr lang="fr-FR" sz="1500" dirty="0"/>
              <a:t>  }); 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2153579" y="2933700"/>
            <a:ext cx="3289689" cy="176769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936960" y="3466836"/>
            <a:ext cx="3506787" cy="5355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600" dirty="0">
                <a:solidFill>
                  <a:srgbClr val="CC0000"/>
                </a:solidFill>
                <a:latin typeface="Calibri" pitchFamily="34" charset="0"/>
              </a:rPr>
              <a:t>Symbologie graduation de couleur (densité)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116181" y="5447801"/>
            <a:ext cx="3700015" cy="322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fr-FR" sz="1600" dirty="0">
                <a:solidFill>
                  <a:srgbClr val="CC0000"/>
                </a:solidFill>
                <a:latin typeface="Calibri" pitchFamily="34" charset="0"/>
              </a:rPr>
              <a:t>Symbologie extrusion 3D de la population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78634" y="4701396"/>
            <a:ext cx="4597879" cy="147511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658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7331" y="1308041"/>
            <a:ext cx="6391027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42358" y="58490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hlinkClick r:id="rId3"/>
              </a:rPr>
              <a:t>https://bl.ocks.org/mastersigat/2eb5c08efe8fcdce104e74a1da83aacf/9456dbafbf83f73492d53310594cf56666fe03c5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30538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003" y="2570672"/>
            <a:ext cx="6187509" cy="398585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Exemples divers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690688"/>
            <a:ext cx="43572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hlinkClick r:id="rId3"/>
              </a:rPr>
              <a:t>https://bl.ocks.org/mastersigat</a:t>
            </a:r>
            <a:r>
              <a:rPr lang="fr-F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05661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89495" y="3140014"/>
            <a:ext cx="9144000" cy="1439623"/>
          </a:xfrm>
        </p:spPr>
        <p:txBody>
          <a:bodyPr/>
          <a:lstStyle/>
          <a:p>
            <a:r>
              <a:rPr lang="fr-FR" dirty="0"/>
              <a:t>Menu de gestion des couches</a:t>
            </a:r>
          </a:p>
        </p:txBody>
      </p:sp>
    </p:spTree>
    <p:extLst>
      <p:ext uri="{BB962C8B-B14F-4D97-AF65-F5344CB8AC3E}">
        <p14:creationId xmlns:p14="http://schemas.microsoft.com/office/powerpoint/2010/main" val="31465379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225" y="2484407"/>
            <a:ext cx="5275247" cy="42091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65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Ajouter un menu pour gérer les couches</a:t>
            </a:r>
          </a:p>
        </p:txBody>
      </p:sp>
      <p:sp>
        <p:nvSpPr>
          <p:cNvPr id="6656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dirty="0"/>
              <a:t>Première étape: définir le style (CSS) de votre menu</a:t>
            </a:r>
          </a:p>
        </p:txBody>
      </p:sp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606724" y="2396059"/>
            <a:ext cx="5451475" cy="4385816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900" dirty="0"/>
              <a:t>#menu {</a:t>
            </a:r>
          </a:p>
          <a:p>
            <a:r>
              <a:rPr lang="fr-FR" sz="900" dirty="0"/>
              <a:t>  </a:t>
            </a:r>
            <a:r>
              <a:rPr lang="fr-FR" sz="900" dirty="0" err="1"/>
              <a:t>width</a:t>
            </a:r>
            <a:r>
              <a:rPr lang="fr-FR" sz="900" dirty="0"/>
              <a:t>: 20%;</a:t>
            </a:r>
          </a:p>
          <a:p>
            <a:r>
              <a:rPr lang="fr-FR" sz="900" dirty="0"/>
              <a:t>  Z-index: 1;</a:t>
            </a:r>
          </a:p>
          <a:p>
            <a:r>
              <a:rPr lang="fr-FR" sz="900" dirty="0"/>
              <a:t>  top: 10px;</a:t>
            </a:r>
          </a:p>
          <a:p>
            <a:r>
              <a:rPr lang="fr-FR" sz="900" dirty="0"/>
              <a:t>  right: 20px;</a:t>
            </a:r>
          </a:p>
          <a:p>
            <a:r>
              <a:rPr lang="fr-FR" sz="900" dirty="0"/>
              <a:t>  position: </a:t>
            </a:r>
            <a:r>
              <a:rPr lang="fr-FR" sz="900" dirty="0" err="1"/>
              <a:t>absolute</a:t>
            </a:r>
            <a:r>
              <a:rPr lang="fr-FR" sz="900" dirty="0"/>
              <a:t>;</a:t>
            </a:r>
          </a:p>
          <a:p>
            <a:r>
              <a:rPr lang="fr-FR" sz="900" dirty="0"/>
              <a:t>  </a:t>
            </a:r>
            <a:r>
              <a:rPr lang="fr-FR" sz="900" dirty="0" err="1"/>
              <a:t>opacity</a:t>
            </a:r>
            <a:r>
              <a:rPr lang="fr-FR" sz="900" dirty="0"/>
              <a:t>: 0.9;</a:t>
            </a:r>
          </a:p>
          <a:p>
            <a:r>
              <a:rPr lang="fr-FR" sz="900" dirty="0"/>
              <a:t>  font-size: 14px;    </a:t>
            </a:r>
          </a:p>
          <a:p>
            <a:r>
              <a:rPr lang="fr-FR" sz="900" dirty="0"/>
              <a:t>  font-</a:t>
            </a:r>
            <a:r>
              <a:rPr lang="fr-FR" sz="900" dirty="0" err="1"/>
              <a:t>family</a:t>
            </a:r>
            <a:r>
              <a:rPr lang="fr-FR" sz="900" dirty="0"/>
              <a:t>: '</a:t>
            </a:r>
            <a:r>
              <a:rPr lang="fr-FR" sz="900" dirty="0" err="1"/>
              <a:t>Helvetica</a:t>
            </a:r>
            <a:r>
              <a:rPr lang="fr-FR" sz="900" dirty="0"/>
              <a:t> </a:t>
            </a:r>
            <a:r>
              <a:rPr lang="fr-FR" sz="900" dirty="0" err="1"/>
              <a:t>Neue</a:t>
            </a:r>
            <a:r>
              <a:rPr lang="fr-FR" sz="900" dirty="0"/>
              <a:t>', Arial, </a:t>
            </a:r>
            <a:r>
              <a:rPr lang="fr-FR" sz="900" dirty="0" err="1"/>
              <a:t>Helvetica</a:t>
            </a:r>
            <a:r>
              <a:rPr lang="fr-FR" sz="900" dirty="0"/>
              <a:t>, sans-</a:t>
            </a:r>
            <a:r>
              <a:rPr lang="fr-FR" sz="900" dirty="0" err="1"/>
              <a:t>serif</a:t>
            </a:r>
            <a:r>
              <a:rPr lang="fr-FR" sz="900" dirty="0"/>
              <a:t>;</a:t>
            </a:r>
          </a:p>
          <a:p>
            <a:r>
              <a:rPr lang="fr-FR" sz="900" dirty="0"/>
              <a:t>}</a:t>
            </a:r>
          </a:p>
          <a:p>
            <a:r>
              <a:rPr lang="fr-FR" sz="900" dirty="0"/>
              <a:t>#menu a {</a:t>
            </a:r>
          </a:p>
          <a:p>
            <a:r>
              <a:rPr lang="fr-FR" sz="900" dirty="0"/>
              <a:t>  border-radius: 5px;</a:t>
            </a:r>
          </a:p>
          <a:p>
            <a:r>
              <a:rPr lang="fr-FR" sz="900" dirty="0"/>
              <a:t>  display: block;</a:t>
            </a:r>
          </a:p>
          <a:p>
            <a:r>
              <a:rPr lang="fr-FR" sz="900" dirty="0"/>
              <a:t>  </a:t>
            </a:r>
            <a:r>
              <a:rPr lang="fr-FR" sz="900" dirty="0" err="1"/>
              <a:t>color</a:t>
            </a:r>
            <a:r>
              <a:rPr lang="fr-FR" sz="900" dirty="0"/>
              <a:t>: #000000;</a:t>
            </a:r>
          </a:p>
          <a:p>
            <a:r>
              <a:rPr lang="fr-FR" sz="900" dirty="0"/>
              <a:t>  </a:t>
            </a:r>
            <a:r>
              <a:rPr lang="fr-FR" sz="900" dirty="0" err="1"/>
              <a:t>margin</a:t>
            </a:r>
            <a:r>
              <a:rPr lang="fr-FR" sz="900" dirty="0"/>
              <a:t>: 5px;</a:t>
            </a:r>
          </a:p>
          <a:p>
            <a:r>
              <a:rPr lang="fr-FR" sz="900" dirty="0"/>
              <a:t>  </a:t>
            </a:r>
            <a:r>
              <a:rPr lang="fr-FR" sz="900" dirty="0" err="1"/>
              <a:t>padding</a:t>
            </a:r>
            <a:r>
              <a:rPr lang="fr-FR" sz="900" dirty="0"/>
              <a:t>: 10px </a:t>
            </a:r>
            <a:r>
              <a:rPr lang="fr-FR" sz="900" dirty="0" err="1"/>
              <a:t>10px</a:t>
            </a:r>
            <a:r>
              <a:rPr lang="fr-FR" sz="900" dirty="0"/>
              <a:t>;</a:t>
            </a:r>
          </a:p>
          <a:p>
            <a:r>
              <a:rPr lang="fr-FR" sz="900" dirty="0"/>
              <a:t>  </a:t>
            </a:r>
            <a:r>
              <a:rPr lang="fr-FR" sz="900" dirty="0" err="1"/>
              <a:t>text-align</a:t>
            </a:r>
            <a:r>
              <a:rPr lang="fr-FR" sz="900" dirty="0"/>
              <a:t>: center;</a:t>
            </a:r>
          </a:p>
          <a:p>
            <a:r>
              <a:rPr lang="fr-FR" sz="900" dirty="0"/>
              <a:t>  font-</a:t>
            </a:r>
            <a:r>
              <a:rPr lang="fr-FR" sz="900" dirty="0" err="1"/>
              <a:t>weight</a:t>
            </a:r>
            <a:r>
              <a:rPr lang="fr-FR" sz="900" dirty="0"/>
              <a:t>: </a:t>
            </a:r>
            <a:r>
              <a:rPr lang="fr-FR" sz="900" dirty="0" err="1"/>
              <a:t>bold</a:t>
            </a:r>
            <a:r>
              <a:rPr lang="fr-FR" sz="900" dirty="0"/>
              <a:t>;</a:t>
            </a:r>
          </a:p>
          <a:p>
            <a:r>
              <a:rPr lang="fr-FR" sz="900" dirty="0"/>
              <a:t>  border: </a:t>
            </a:r>
            <a:r>
              <a:rPr lang="fr-FR" sz="900" dirty="0" err="1"/>
              <a:t>solid</a:t>
            </a:r>
            <a:r>
              <a:rPr lang="fr-FR" sz="900" dirty="0"/>
              <a:t> 2px;</a:t>
            </a:r>
          </a:p>
          <a:p>
            <a:r>
              <a:rPr lang="fr-FR" sz="900" dirty="0"/>
              <a:t>  background-</a:t>
            </a:r>
            <a:r>
              <a:rPr lang="fr-FR" sz="900" dirty="0" err="1"/>
              <a:t>color</a:t>
            </a:r>
            <a:r>
              <a:rPr lang="fr-FR" sz="900" dirty="0"/>
              <a:t>: #FFFFFF;</a:t>
            </a:r>
          </a:p>
          <a:p>
            <a:r>
              <a:rPr lang="fr-FR" sz="900" dirty="0"/>
              <a:t>  </a:t>
            </a:r>
            <a:r>
              <a:rPr lang="fr-FR" sz="900" dirty="0" err="1"/>
              <a:t>text-decoration</a:t>
            </a:r>
            <a:r>
              <a:rPr lang="fr-FR" sz="900" dirty="0"/>
              <a:t>: none;</a:t>
            </a:r>
          </a:p>
          <a:p>
            <a:r>
              <a:rPr lang="fr-FR" sz="900" dirty="0"/>
              <a:t>}</a:t>
            </a:r>
          </a:p>
          <a:p>
            <a:r>
              <a:rPr lang="fr-FR" sz="900" dirty="0"/>
              <a:t>#menu </a:t>
            </a:r>
            <a:r>
              <a:rPr lang="fr-FR" sz="900" dirty="0" err="1"/>
              <a:t>a.active</a:t>
            </a:r>
            <a:r>
              <a:rPr lang="fr-FR" sz="900" dirty="0"/>
              <a:t> {</a:t>
            </a:r>
          </a:p>
          <a:p>
            <a:r>
              <a:rPr lang="fr-FR" sz="900" dirty="0"/>
              <a:t>  background-</a:t>
            </a:r>
            <a:r>
              <a:rPr lang="fr-FR" sz="900" dirty="0" err="1"/>
              <a:t>color</a:t>
            </a:r>
            <a:r>
              <a:rPr lang="fr-FR" sz="900" dirty="0"/>
              <a:t>: #000000;</a:t>
            </a:r>
          </a:p>
          <a:p>
            <a:r>
              <a:rPr lang="fr-FR" sz="900" dirty="0"/>
              <a:t>  </a:t>
            </a:r>
            <a:r>
              <a:rPr lang="fr-FR" sz="900" dirty="0" err="1"/>
              <a:t>color</a:t>
            </a:r>
            <a:r>
              <a:rPr lang="fr-FR" sz="900" dirty="0"/>
              <a:t>: #FFFFFF;</a:t>
            </a:r>
          </a:p>
          <a:p>
            <a:r>
              <a:rPr lang="fr-FR" sz="900" dirty="0"/>
              <a:t>}</a:t>
            </a:r>
          </a:p>
          <a:p>
            <a:r>
              <a:rPr lang="fr-FR" sz="900" dirty="0"/>
              <a:t>#menu a:hover:not(.active) {</a:t>
            </a:r>
          </a:p>
          <a:p>
            <a:r>
              <a:rPr lang="fr-FR" sz="900" dirty="0"/>
              <a:t>  background-</a:t>
            </a:r>
            <a:r>
              <a:rPr lang="fr-FR" sz="900" dirty="0" err="1"/>
              <a:t>color</a:t>
            </a:r>
            <a:r>
              <a:rPr lang="fr-FR" sz="900" dirty="0"/>
              <a:t>: #000000;</a:t>
            </a:r>
          </a:p>
          <a:p>
            <a:r>
              <a:rPr lang="fr-FR" sz="900" dirty="0"/>
              <a:t>  </a:t>
            </a:r>
            <a:r>
              <a:rPr lang="fr-FR" sz="900" dirty="0" err="1"/>
              <a:t>color</a:t>
            </a:r>
            <a:r>
              <a:rPr lang="fr-FR" sz="900" dirty="0"/>
              <a:t>: #FFFFFF;</a:t>
            </a:r>
          </a:p>
          <a:p>
            <a:r>
              <a:rPr lang="fr-FR" sz="900" dirty="0"/>
              <a:t>}</a:t>
            </a:r>
          </a:p>
        </p:txBody>
      </p:sp>
      <p:sp>
        <p:nvSpPr>
          <p:cNvPr id="66565" name="Rectangle 9"/>
          <p:cNvSpPr>
            <a:spLocks noChangeArrowheads="1"/>
          </p:cNvSpPr>
          <p:nvPr/>
        </p:nvSpPr>
        <p:spPr bwMode="auto">
          <a:xfrm>
            <a:off x="6805598" y="3696272"/>
            <a:ext cx="4779678" cy="189364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309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9800" y="4037013"/>
            <a:ext cx="4953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Ajouter un menu pour gérer les couches</a:t>
            </a:r>
          </a:p>
        </p:txBody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/>
              <a:t>Deuxième étape: créer un Div pour votre menu et placer la dans la Div de la carte</a:t>
            </a:r>
          </a:p>
        </p:txBody>
      </p:sp>
      <p:sp>
        <p:nvSpPr>
          <p:cNvPr id="67588" name="Rectangle 9"/>
          <p:cNvSpPr>
            <a:spLocks noChangeArrowheads="1"/>
          </p:cNvSpPr>
          <p:nvPr/>
        </p:nvSpPr>
        <p:spPr bwMode="auto">
          <a:xfrm>
            <a:off x="3606800" y="4543425"/>
            <a:ext cx="4808538" cy="4143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  <p:sp>
        <p:nvSpPr>
          <p:cNvPr id="67589" name="Rectangle 9"/>
          <p:cNvSpPr>
            <a:spLocks noChangeArrowheads="1"/>
          </p:cNvSpPr>
          <p:nvPr/>
        </p:nvSpPr>
        <p:spPr bwMode="auto">
          <a:xfrm>
            <a:off x="4505325" y="3186113"/>
            <a:ext cx="2546350" cy="3762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/>
              <a:t>&lt;div id="menu"&gt;&lt;/div&gt; 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Ajouter un menu pour gérer les couches</a:t>
            </a:r>
          </a:p>
        </p:txBody>
      </p:sp>
      <p:sp>
        <p:nvSpPr>
          <p:cNvPr id="6861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dirty="0"/>
              <a:t>Dernière étape : Ajouter à la fin du script la commande pour configurer votre menu</a:t>
            </a:r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2570672" y="2849563"/>
            <a:ext cx="6235191" cy="3785652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fr-FR" sz="1200" dirty="0"/>
          </a:p>
          <a:p>
            <a:r>
              <a:rPr lang="fr-FR" sz="1200" dirty="0"/>
              <a:t>var </a:t>
            </a:r>
            <a:r>
              <a:rPr lang="fr-FR" sz="1200" dirty="0" err="1"/>
              <a:t>toggleableLayerIds</a:t>
            </a:r>
            <a:r>
              <a:rPr lang="fr-FR" sz="1200" dirty="0"/>
              <a:t> = [</a:t>
            </a:r>
            <a:r>
              <a:rPr lang="fr-FR" sz="1200" dirty="0">
                <a:solidFill>
                  <a:schemeClr val="accent2"/>
                </a:solidFill>
              </a:rPr>
              <a:t>'Routes</a:t>
            </a:r>
            <a:r>
              <a:rPr lang="fr-FR" sz="1200" dirty="0"/>
              <a:t>', </a:t>
            </a:r>
            <a:r>
              <a:rPr lang="fr-FR" sz="1200" dirty="0">
                <a:solidFill>
                  <a:schemeClr val="accent2"/>
                </a:solidFill>
              </a:rPr>
              <a:t>'</a:t>
            </a:r>
            <a:r>
              <a:rPr lang="fr-FR" sz="1200" dirty="0" err="1">
                <a:solidFill>
                  <a:schemeClr val="accent2"/>
                </a:solidFill>
              </a:rPr>
              <a:t>Arrets</a:t>
            </a:r>
            <a:r>
              <a:rPr lang="fr-FR" sz="1200" dirty="0"/>
              <a:t>', </a:t>
            </a:r>
            <a:r>
              <a:rPr lang="fr-FR" sz="1200" dirty="0">
                <a:solidFill>
                  <a:schemeClr val="accent2"/>
                </a:solidFill>
              </a:rPr>
              <a:t>'Equipements</a:t>
            </a:r>
            <a:r>
              <a:rPr lang="fr-FR" sz="1200" dirty="0"/>
              <a:t>',</a:t>
            </a:r>
            <a:r>
              <a:rPr lang="fr-FR" sz="1200" dirty="0">
                <a:solidFill>
                  <a:schemeClr val="accent2"/>
                </a:solidFill>
              </a:rPr>
              <a:t> '</a:t>
            </a:r>
            <a:r>
              <a:rPr lang="fr-FR" sz="1200" dirty="0" err="1">
                <a:solidFill>
                  <a:schemeClr val="accent2"/>
                </a:solidFill>
              </a:rPr>
              <a:t>Proprietes</a:t>
            </a:r>
            <a:r>
              <a:rPr lang="fr-FR" sz="1200" dirty="0"/>
              <a:t>',  '</a:t>
            </a:r>
            <a:r>
              <a:rPr lang="fr-FR" sz="1200" dirty="0">
                <a:solidFill>
                  <a:schemeClr val="accent2"/>
                </a:solidFill>
              </a:rPr>
              <a:t>Batiments_3D</a:t>
            </a:r>
            <a:r>
              <a:rPr lang="fr-FR" sz="1200" dirty="0"/>
              <a:t>' ];</a:t>
            </a:r>
          </a:p>
          <a:p>
            <a:endParaRPr lang="fr-FR" sz="1200" dirty="0"/>
          </a:p>
          <a:p>
            <a:r>
              <a:rPr lang="fr-FR" sz="1200" dirty="0"/>
              <a:t>for (var i = 0; i &lt; </a:t>
            </a:r>
            <a:r>
              <a:rPr lang="fr-FR" sz="1200" dirty="0" err="1"/>
              <a:t>toggleableLayerIds.length</a:t>
            </a:r>
            <a:r>
              <a:rPr lang="fr-FR" sz="1200" dirty="0"/>
              <a:t>; i++) {var id = </a:t>
            </a:r>
            <a:r>
              <a:rPr lang="fr-FR" sz="1200" dirty="0" err="1"/>
              <a:t>toggleableLayerIds</a:t>
            </a:r>
            <a:r>
              <a:rPr lang="fr-FR" sz="1200" dirty="0"/>
              <a:t>[i];</a:t>
            </a:r>
          </a:p>
          <a:p>
            <a:endParaRPr lang="fr-FR" sz="1200" dirty="0"/>
          </a:p>
          <a:p>
            <a:r>
              <a:rPr lang="fr-FR" sz="1200" dirty="0"/>
              <a:t>    var </a:t>
            </a:r>
            <a:r>
              <a:rPr lang="fr-FR" sz="1200" dirty="0" err="1"/>
              <a:t>link</a:t>
            </a:r>
            <a:r>
              <a:rPr lang="fr-FR" sz="1200" dirty="0"/>
              <a:t> = </a:t>
            </a:r>
            <a:r>
              <a:rPr lang="fr-FR" sz="1200" dirty="0" err="1"/>
              <a:t>document.createElement</a:t>
            </a:r>
            <a:r>
              <a:rPr lang="fr-FR" sz="1200" dirty="0"/>
              <a:t>('a');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link.href</a:t>
            </a:r>
            <a:r>
              <a:rPr lang="fr-FR" sz="1200" dirty="0"/>
              <a:t> = '#';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link.className</a:t>
            </a:r>
            <a:r>
              <a:rPr lang="fr-FR" sz="1200" dirty="0"/>
              <a:t> = 'inactive';</a:t>
            </a:r>
          </a:p>
          <a:p>
            <a:r>
              <a:rPr lang="fr-FR" sz="1200" dirty="0"/>
              <a:t>    </a:t>
            </a:r>
            <a:r>
              <a:rPr lang="fr-FR" sz="1200" dirty="0" err="1"/>
              <a:t>link.textContent</a:t>
            </a:r>
            <a:r>
              <a:rPr lang="fr-FR" sz="1200" dirty="0"/>
              <a:t> = id;</a:t>
            </a:r>
          </a:p>
          <a:p>
            <a:endParaRPr lang="fr-FR" sz="1200" dirty="0"/>
          </a:p>
          <a:p>
            <a:r>
              <a:rPr lang="fr-FR" sz="1200" dirty="0"/>
              <a:t>    </a:t>
            </a:r>
            <a:r>
              <a:rPr lang="fr-FR" sz="1200" dirty="0" err="1"/>
              <a:t>link.onclick</a:t>
            </a:r>
            <a:r>
              <a:rPr lang="fr-FR" sz="1200" dirty="0"/>
              <a:t> = </a:t>
            </a:r>
            <a:r>
              <a:rPr lang="fr-FR" sz="1200" dirty="0" err="1"/>
              <a:t>function</a:t>
            </a:r>
            <a:r>
              <a:rPr lang="fr-FR" sz="1200" dirty="0"/>
              <a:t> (e) {var </a:t>
            </a:r>
            <a:r>
              <a:rPr lang="fr-FR" sz="1200" dirty="0" err="1"/>
              <a:t>clickedLayer</a:t>
            </a:r>
            <a:r>
              <a:rPr lang="fr-FR" sz="1200" dirty="0"/>
              <a:t> = </a:t>
            </a:r>
            <a:r>
              <a:rPr lang="fr-FR" sz="1200" dirty="0" err="1"/>
              <a:t>this.textContent</a:t>
            </a:r>
            <a:r>
              <a:rPr lang="fr-FR" sz="1200" dirty="0"/>
              <a:t>;</a:t>
            </a:r>
          </a:p>
          <a:p>
            <a:r>
              <a:rPr lang="fr-FR" sz="1200" dirty="0"/>
              <a:t>        </a:t>
            </a:r>
            <a:r>
              <a:rPr lang="fr-FR" sz="1200" dirty="0" err="1"/>
              <a:t>e.preventDefault</a:t>
            </a:r>
            <a:r>
              <a:rPr lang="fr-FR" sz="1200" dirty="0"/>
              <a:t>();</a:t>
            </a:r>
          </a:p>
          <a:p>
            <a:r>
              <a:rPr lang="fr-FR" sz="1200" dirty="0"/>
              <a:t>        </a:t>
            </a:r>
            <a:r>
              <a:rPr lang="fr-FR" sz="1200" dirty="0" err="1"/>
              <a:t>e.stopPropagation</a:t>
            </a:r>
            <a:r>
              <a:rPr lang="fr-FR" sz="1200" dirty="0"/>
              <a:t>();</a:t>
            </a:r>
          </a:p>
          <a:p>
            <a:r>
              <a:rPr lang="fr-FR" sz="1200" dirty="0"/>
              <a:t>        var </a:t>
            </a:r>
            <a:r>
              <a:rPr lang="fr-FR" sz="1200" dirty="0" err="1"/>
              <a:t>visibility</a:t>
            </a:r>
            <a:r>
              <a:rPr lang="fr-FR" sz="1200" dirty="0"/>
              <a:t> = </a:t>
            </a:r>
            <a:r>
              <a:rPr lang="fr-FR" sz="1200" dirty="0" err="1"/>
              <a:t>map.getLayoutProperty</a:t>
            </a:r>
            <a:r>
              <a:rPr lang="fr-FR" sz="1200" dirty="0"/>
              <a:t>(</a:t>
            </a:r>
            <a:r>
              <a:rPr lang="fr-FR" sz="1200" dirty="0" err="1"/>
              <a:t>clickedLayer</a:t>
            </a:r>
            <a:r>
              <a:rPr lang="fr-FR" sz="1200" dirty="0"/>
              <a:t>, '</a:t>
            </a:r>
            <a:r>
              <a:rPr lang="fr-FR" sz="1200" dirty="0" err="1"/>
              <a:t>visibility</a:t>
            </a:r>
            <a:r>
              <a:rPr lang="fr-FR" sz="1200" dirty="0"/>
              <a:t>');</a:t>
            </a:r>
          </a:p>
          <a:p>
            <a:r>
              <a:rPr lang="fr-FR" sz="1200" dirty="0"/>
              <a:t>        if (</a:t>
            </a:r>
            <a:r>
              <a:rPr lang="fr-FR" sz="1200" dirty="0" err="1"/>
              <a:t>visibility</a:t>
            </a:r>
            <a:r>
              <a:rPr lang="fr-FR" sz="1200" dirty="0"/>
              <a:t> === 'visible') {</a:t>
            </a:r>
          </a:p>
          <a:p>
            <a:r>
              <a:rPr lang="fr-FR" sz="1200" dirty="0"/>
              <a:t>            </a:t>
            </a:r>
            <a:r>
              <a:rPr lang="fr-FR" sz="1200" dirty="0" err="1"/>
              <a:t>map.setLayoutProperty</a:t>
            </a:r>
            <a:r>
              <a:rPr lang="fr-FR" sz="1200" dirty="0"/>
              <a:t>(</a:t>
            </a:r>
            <a:r>
              <a:rPr lang="fr-FR" sz="1200" dirty="0" err="1"/>
              <a:t>clickedLayer</a:t>
            </a:r>
            <a:r>
              <a:rPr lang="fr-FR" sz="1200" dirty="0"/>
              <a:t>, '</a:t>
            </a:r>
            <a:r>
              <a:rPr lang="fr-FR" sz="1200" dirty="0" err="1"/>
              <a:t>visibility</a:t>
            </a:r>
            <a:r>
              <a:rPr lang="fr-FR" sz="1200" dirty="0"/>
              <a:t>', 'none');</a:t>
            </a:r>
          </a:p>
          <a:p>
            <a:r>
              <a:rPr lang="fr-FR" sz="1200" dirty="0"/>
              <a:t>            </a:t>
            </a:r>
            <a:r>
              <a:rPr lang="fr-FR" sz="1200" dirty="0" err="1"/>
              <a:t>this.className</a:t>
            </a:r>
            <a:r>
              <a:rPr lang="fr-FR" sz="1200" dirty="0"/>
              <a:t> = '';} </a:t>
            </a:r>
            <a:r>
              <a:rPr lang="fr-FR" sz="1200" dirty="0" err="1"/>
              <a:t>else</a:t>
            </a:r>
            <a:r>
              <a:rPr lang="fr-FR" sz="1200" dirty="0"/>
              <a:t> {</a:t>
            </a:r>
            <a:r>
              <a:rPr lang="fr-FR" sz="1200" dirty="0" err="1"/>
              <a:t>this.className</a:t>
            </a:r>
            <a:r>
              <a:rPr lang="fr-FR" sz="1200" dirty="0"/>
              <a:t> = 'active';</a:t>
            </a:r>
          </a:p>
          <a:p>
            <a:r>
              <a:rPr lang="fr-FR" sz="1200" dirty="0"/>
              <a:t>            </a:t>
            </a:r>
            <a:r>
              <a:rPr lang="fr-FR" sz="1200" dirty="0" err="1"/>
              <a:t>map.setLayoutProperty</a:t>
            </a:r>
            <a:r>
              <a:rPr lang="fr-FR" sz="1200" dirty="0"/>
              <a:t>(</a:t>
            </a:r>
            <a:r>
              <a:rPr lang="fr-FR" sz="1200" dirty="0" err="1"/>
              <a:t>clickedLayer</a:t>
            </a:r>
            <a:r>
              <a:rPr lang="fr-FR" sz="1200" dirty="0"/>
              <a:t>, '</a:t>
            </a:r>
            <a:r>
              <a:rPr lang="fr-FR" sz="1200" dirty="0" err="1"/>
              <a:t>visibility</a:t>
            </a:r>
            <a:r>
              <a:rPr lang="fr-FR" sz="1200" dirty="0"/>
              <a:t>', 'visible');} };</a:t>
            </a:r>
          </a:p>
          <a:p>
            <a:endParaRPr lang="fr-FR" sz="1200" dirty="0"/>
          </a:p>
          <a:p>
            <a:r>
              <a:rPr lang="fr-FR" sz="1200" dirty="0"/>
              <a:t>var </a:t>
            </a:r>
            <a:r>
              <a:rPr lang="fr-FR" sz="1200" dirty="0" err="1"/>
              <a:t>layers</a:t>
            </a:r>
            <a:r>
              <a:rPr lang="fr-FR" sz="1200" dirty="0"/>
              <a:t> = </a:t>
            </a:r>
            <a:r>
              <a:rPr lang="fr-FR" sz="1200" dirty="0" err="1"/>
              <a:t>document.getElementById</a:t>
            </a:r>
            <a:r>
              <a:rPr lang="fr-FR" sz="1200" dirty="0"/>
              <a:t>('menu');  </a:t>
            </a:r>
            <a:r>
              <a:rPr lang="fr-FR" sz="1200" dirty="0" err="1"/>
              <a:t>layers.appendChild</a:t>
            </a:r>
            <a:r>
              <a:rPr lang="fr-FR" sz="1200" dirty="0"/>
              <a:t>(</a:t>
            </a:r>
            <a:r>
              <a:rPr lang="fr-FR" sz="1200" dirty="0" err="1"/>
              <a:t>link</a:t>
            </a:r>
            <a:r>
              <a:rPr lang="fr-FR" sz="1200" dirty="0"/>
              <a:t>); }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Ajouter un menu pour gérer les couches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10195407" cy="48578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017273" y="4317373"/>
            <a:ext cx="4253467" cy="198853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Ajouter un menu pour gérer les couches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Pour personnaliser si les couches sont active ou pas il suffit de le préciser dans la commande de visibilité </a:t>
            </a:r>
            <a:r>
              <a:rPr lang="fr-FR" i="1" dirty="0" err="1"/>
              <a:t>layout</a:t>
            </a:r>
            <a:endParaRPr lang="fr-FR" i="1" dirty="0"/>
          </a:p>
          <a:p>
            <a:pPr lvl="1"/>
            <a:r>
              <a:rPr lang="fr-FR" i="1" dirty="0"/>
              <a:t>visible </a:t>
            </a:r>
            <a:r>
              <a:rPr lang="fr-FR" dirty="0"/>
              <a:t>= couche active</a:t>
            </a:r>
          </a:p>
          <a:p>
            <a:pPr lvl="1"/>
            <a:r>
              <a:rPr lang="fr-FR" i="1" dirty="0"/>
              <a:t>none </a:t>
            </a:r>
            <a:r>
              <a:rPr lang="fr-FR" dirty="0"/>
              <a:t>= couche non visible</a:t>
            </a:r>
            <a:endParaRPr lang="fr-FR" i="1" dirty="0"/>
          </a:p>
        </p:txBody>
      </p:sp>
      <p:sp>
        <p:nvSpPr>
          <p:cNvPr id="4" name="Rectangle 3"/>
          <p:cNvSpPr/>
          <p:nvPr/>
        </p:nvSpPr>
        <p:spPr>
          <a:xfrm>
            <a:off x="313427" y="3677174"/>
            <a:ext cx="707941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 err="1"/>
              <a:t>map.addLayer</a:t>
            </a:r>
            <a:r>
              <a:rPr lang="fr-FR" dirty="0"/>
              <a:t>({'id': '</a:t>
            </a:r>
            <a:r>
              <a:rPr lang="fr-FR" dirty="0" err="1"/>
              <a:t>Arrets</a:t>
            </a:r>
            <a:r>
              <a:rPr lang="fr-FR" dirty="0"/>
              <a:t>',</a:t>
            </a:r>
          </a:p>
          <a:p>
            <a:r>
              <a:rPr lang="fr-FR" dirty="0"/>
              <a:t>                         'type': '</a:t>
            </a:r>
            <a:r>
              <a:rPr lang="fr-FR" dirty="0" err="1"/>
              <a:t>circle</a:t>
            </a:r>
            <a:r>
              <a:rPr lang="fr-FR" dirty="0"/>
              <a:t>',        </a:t>
            </a:r>
          </a:p>
          <a:p>
            <a:r>
              <a:rPr lang="fr-FR" dirty="0"/>
              <a:t>                         'source': '</a:t>
            </a:r>
            <a:r>
              <a:rPr lang="fr-FR" dirty="0" err="1"/>
              <a:t>Arrets</a:t>
            </a:r>
            <a:r>
              <a:rPr lang="fr-FR" dirty="0"/>
              <a:t>',  </a:t>
            </a:r>
          </a:p>
          <a:p>
            <a:r>
              <a:rPr lang="fr-FR" dirty="0"/>
              <a:t>                         'source-layer': 'Bus-5ypx1k',    </a:t>
            </a:r>
          </a:p>
          <a:p>
            <a:r>
              <a:rPr lang="fr-FR" dirty="0">
                <a:solidFill>
                  <a:srgbClr val="FF0000"/>
                </a:solidFill>
              </a:rPr>
              <a:t>                         '</a:t>
            </a:r>
            <a:r>
              <a:rPr lang="fr-FR" dirty="0" err="1">
                <a:solidFill>
                  <a:srgbClr val="FF0000"/>
                </a:solidFill>
              </a:rPr>
              <a:t>layout</a:t>
            </a:r>
            <a:r>
              <a:rPr lang="fr-FR" dirty="0">
                <a:solidFill>
                  <a:srgbClr val="FF0000"/>
                </a:solidFill>
              </a:rPr>
              <a:t>': {'</a:t>
            </a:r>
            <a:r>
              <a:rPr lang="fr-FR" dirty="0" err="1">
                <a:solidFill>
                  <a:srgbClr val="FF0000"/>
                </a:solidFill>
              </a:rPr>
              <a:t>visibility</a:t>
            </a:r>
            <a:r>
              <a:rPr lang="fr-FR" dirty="0">
                <a:solidFill>
                  <a:srgbClr val="FF0000"/>
                </a:solidFill>
              </a:rPr>
              <a:t>': 'visible'},  </a:t>
            </a:r>
          </a:p>
          <a:p>
            <a:r>
              <a:rPr lang="fr-FR" dirty="0"/>
              <a:t>                         '</a:t>
            </a:r>
            <a:r>
              <a:rPr lang="fr-FR" dirty="0" err="1"/>
              <a:t>paint</a:t>
            </a:r>
            <a:r>
              <a:rPr lang="fr-FR" dirty="0"/>
              <a:t>': {'</a:t>
            </a:r>
            <a:r>
              <a:rPr lang="fr-FR" dirty="0" err="1"/>
              <a:t>circle</a:t>
            </a:r>
            <a:r>
              <a:rPr lang="fr-FR" dirty="0"/>
              <a:t>-radius': 7, '</a:t>
            </a:r>
            <a:r>
              <a:rPr lang="fr-FR" dirty="0" err="1"/>
              <a:t>circle-color</a:t>
            </a:r>
            <a:r>
              <a:rPr lang="fr-FR" dirty="0"/>
              <a:t>': '#f5f60d'}    });</a:t>
            </a:r>
          </a:p>
        </p:txBody>
      </p:sp>
      <p:sp>
        <p:nvSpPr>
          <p:cNvPr id="5" name="Rectangle 4"/>
          <p:cNvSpPr/>
          <p:nvPr/>
        </p:nvSpPr>
        <p:spPr>
          <a:xfrm>
            <a:off x="4934312" y="4927069"/>
            <a:ext cx="707941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 err="1"/>
              <a:t>map.addLayer</a:t>
            </a:r>
            <a:r>
              <a:rPr lang="fr-FR" dirty="0"/>
              <a:t>({'id': '</a:t>
            </a:r>
            <a:r>
              <a:rPr lang="fr-FR" dirty="0" err="1"/>
              <a:t>Arrets</a:t>
            </a:r>
            <a:r>
              <a:rPr lang="fr-FR" dirty="0"/>
              <a:t>',</a:t>
            </a:r>
          </a:p>
          <a:p>
            <a:r>
              <a:rPr lang="fr-FR" dirty="0"/>
              <a:t>                         'type': '</a:t>
            </a:r>
            <a:r>
              <a:rPr lang="fr-FR" dirty="0" err="1"/>
              <a:t>circle</a:t>
            </a:r>
            <a:r>
              <a:rPr lang="fr-FR" dirty="0"/>
              <a:t>',        </a:t>
            </a:r>
          </a:p>
          <a:p>
            <a:r>
              <a:rPr lang="fr-FR" dirty="0"/>
              <a:t>                         'source': '</a:t>
            </a:r>
            <a:r>
              <a:rPr lang="fr-FR" dirty="0" err="1"/>
              <a:t>Arrets</a:t>
            </a:r>
            <a:r>
              <a:rPr lang="fr-FR" dirty="0"/>
              <a:t>',  </a:t>
            </a:r>
          </a:p>
          <a:p>
            <a:r>
              <a:rPr lang="fr-FR" dirty="0"/>
              <a:t>                         'source-layer': 'Bus-5ypx1k',    </a:t>
            </a:r>
          </a:p>
          <a:p>
            <a:r>
              <a:rPr lang="fr-FR" dirty="0">
                <a:solidFill>
                  <a:srgbClr val="FF0000"/>
                </a:solidFill>
              </a:rPr>
              <a:t>                         '</a:t>
            </a:r>
            <a:r>
              <a:rPr lang="fr-FR" dirty="0" err="1">
                <a:solidFill>
                  <a:srgbClr val="FF0000"/>
                </a:solidFill>
              </a:rPr>
              <a:t>layout</a:t>
            </a:r>
            <a:r>
              <a:rPr lang="fr-FR" dirty="0">
                <a:solidFill>
                  <a:srgbClr val="FF0000"/>
                </a:solidFill>
              </a:rPr>
              <a:t>': {'</a:t>
            </a:r>
            <a:r>
              <a:rPr lang="fr-FR" dirty="0" err="1">
                <a:solidFill>
                  <a:srgbClr val="FF0000"/>
                </a:solidFill>
              </a:rPr>
              <a:t>visibility</a:t>
            </a:r>
            <a:r>
              <a:rPr lang="fr-FR" dirty="0">
                <a:solidFill>
                  <a:srgbClr val="FF0000"/>
                </a:solidFill>
              </a:rPr>
              <a:t>': ‘none'},  </a:t>
            </a:r>
          </a:p>
          <a:p>
            <a:r>
              <a:rPr lang="fr-FR" dirty="0"/>
              <a:t>                         '</a:t>
            </a:r>
            <a:r>
              <a:rPr lang="fr-FR" dirty="0" err="1"/>
              <a:t>paint</a:t>
            </a:r>
            <a:r>
              <a:rPr lang="fr-FR" dirty="0"/>
              <a:t>': {'</a:t>
            </a:r>
            <a:r>
              <a:rPr lang="fr-FR" dirty="0" err="1"/>
              <a:t>circle</a:t>
            </a:r>
            <a:r>
              <a:rPr lang="fr-FR" dirty="0"/>
              <a:t>-radius': 7, '</a:t>
            </a:r>
            <a:r>
              <a:rPr lang="fr-FR" dirty="0" err="1"/>
              <a:t>circle-color</a:t>
            </a:r>
            <a:r>
              <a:rPr lang="fr-FR" dirty="0"/>
              <a:t>': '#f5f60d'}    });</a:t>
            </a:r>
          </a:p>
        </p:txBody>
      </p:sp>
    </p:spTree>
    <p:extLst>
      <p:ext uri="{BB962C8B-B14F-4D97-AF65-F5344CB8AC3E}">
        <p14:creationId xmlns:p14="http://schemas.microsoft.com/office/powerpoint/2010/main" val="2221434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Créer un compte Mapbox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150" y="1825625"/>
            <a:ext cx="77616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08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Ajouter un menu pour gérer les couches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7012" y="1825625"/>
            <a:ext cx="6697976" cy="4351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2725" y="609920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hlinkClick r:id="rId3"/>
              </a:rPr>
              <a:t>http://blockbuilder.org/anonymous/2a2aa65314bd60f6808dd7dc9b3b6241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77560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Ajout d’outils</a:t>
            </a:r>
          </a:p>
        </p:txBody>
      </p:sp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349250" y="2468563"/>
            <a:ext cx="4875213" cy="12001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>
                <a:latin typeface="Calibri" pitchFamily="34" charset="0"/>
              </a:rPr>
              <a:t>// Ajout boutons navigation a la fin du script</a:t>
            </a:r>
          </a:p>
          <a:p>
            <a:endParaRPr lang="fr-FR" dirty="0">
              <a:latin typeface="Calibri" pitchFamily="34" charset="0"/>
            </a:endParaRPr>
          </a:p>
          <a:p>
            <a:r>
              <a:rPr lang="fr-FR" dirty="0">
                <a:latin typeface="Calibri" pitchFamily="34" charset="0"/>
              </a:rPr>
              <a:t>var </a:t>
            </a:r>
            <a:r>
              <a:rPr lang="fr-FR" dirty="0" err="1">
                <a:latin typeface="Calibri" pitchFamily="34" charset="0"/>
              </a:rPr>
              <a:t>nav</a:t>
            </a:r>
            <a:r>
              <a:rPr lang="fr-FR" dirty="0">
                <a:latin typeface="Calibri" pitchFamily="34" charset="0"/>
              </a:rPr>
              <a:t> = new </a:t>
            </a:r>
            <a:r>
              <a:rPr lang="fr-FR" dirty="0" err="1">
                <a:latin typeface="Calibri" pitchFamily="34" charset="0"/>
              </a:rPr>
              <a:t>mapboxgl.NavigationControl</a:t>
            </a:r>
            <a:r>
              <a:rPr lang="fr-FR" dirty="0">
                <a:latin typeface="Calibri" pitchFamily="34" charset="0"/>
              </a:rPr>
              <a:t>();</a:t>
            </a:r>
          </a:p>
          <a:p>
            <a:r>
              <a:rPr lang="fr-FR" dirty="0" err="1">
                <a:latin typeface="Calibri" pitchFamily="34" charset="0"/>
              </a:rPr>
              <a:t>map.addControl</a:t>
            </a:r>
            <a:r>
              <a:rPr lang="fr-FR" dirty="0">
                <a:latin typeface="Calibri" pitchFamily="34" charset="0"/>
              </a:rPr>
              <a:t>(</a:t>
            </a:r>
            <a:r>
              <a:rPr lang="fr-FR" dirty="0" err="1">
                <a:latin typeface="Calibri" pitchFamily="34" charset="0"/>
              </a:rPr>
              <a:t>nav</a:t>
            </a:r>
            <a:r>
              <a:rPr lang="fr-FR" dirty="0">
                <a:latin typeface="Calibri" pitchFamily="34" charset="0"/>
              </a:rPr>
              <a:t>, 'top-</a:t>
            </a:r>
            <a:r>
              <a:rPr lang="fr-FR" dirty="0" err="1">
                <a:latin typeface="Calibri" pitchFamily="34" charset="0"/>
              </a:rPr>
              <a:t>left</a:t>
            </a:r>
            <a:r>
              <a:rPr lang="fr-FR" dirty="0">
                <a:latin typeface="Calibri" pitchFamily="34" charset="0"/>
              </a:rPr>
              <a:t>');</a:t>
            </a: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349250" y="4264025"/>
            <a:ext cx="4875213" cy="14779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>
                <a:latin typeface="Calibri" pitchFamily="34" charset="0"/>
              </a:rPr>
              <a:t>// Ajout Echelle cartographique a la fin du script</a:t>
            </a:r>
          </a:p>
          <a:p>
            <a:endParaRPr lang="fr-FR" dirty="0">
              <a:latin typeface="Calibri" pitchFamily="34" charset="0"/>
            </a:endParaRPr>
          </a:p>
          <a:p>
            <a:r>
              <a:rPr lang="fr-FR" dirty="0" err="1">
                <a:latin typeface="Calibri" pitchFamily="34" charset="0"/>
              </a:rPr>
              <a:t>map.addControl</a:t>
            </a:r>
            <a:r>
              <a:rPr lang="fr-FR" dirty="0">
                <a:latin typeface="Calibri" pitchFamily="34" charset="0"/>
              </a:rPr>
              <a:t>(new </a:t>
            </a:r>
            <a:r>
              <a:rPr lang="fr-FR" dirty="0" err="1">
                <a:latin typeface="Calibri" pitchFamily="34" charset="0"/>
              </a:rPr>
              <a:t>mapboxgl.ScaleControl</a:t>
            </a:r>
            <a:r>
              <a:rPr lang="fr-FR" dirty="0">
                <a:latin typeface="Calibri" pitchFamily="34" charset="0"/>
              </a:rPr>
              <a:t>({</a:t>
            </a:r>
          </a:p>
          <a:p>
            <a:r>
              <a:rPr lang="fr-FR" dirty="0">
                <a:latin typeface="Calibri" pitchFamily="34" charset="0"/>
              </a:rPr>
              <a:t>    </a:t>
            </a:r>
            <a:r>
              <a:rPr lang="fr-FR" dirty="0" err="1">
                <a:latin typeface="Calibri" pitchFamily="34" charset="0"/>
              </a:rPr>
              <a:t>maxWidth</a:t>
            </a:r>
            <a:r>
              <a:rPr lang="fr-FR" dirty="0">
                <a:latin typeface="Calibri" pitchFamily="34" charset="0"/>
              </a:rPr>
              <a:t>: 120,</a:t>
            </a:r>
          </a:p>
          <a:p>
            <a:r>
              <a:rPr lang="fr-FR" dirty="0">
                <a:latin typeface="Calibri" pitchFamily="34" charset="0"/>
              </a:rPr>
              <a:t>    unit: '</a:t>
            </a:r>
            <a:r>
              <a:rPr lang="fr-FR" dirty="0" err="1">
                <a:latin typeface="Calibri" pitchFamily="34" charset="0"/>
              </a:rPr>
              <a:t>metric</a:t>
            </a:r>
            <a:r>
              <a:rPr lang="fr-FR" dirty="0">
                <a:latin typeface="Calibri" pitchFamily="34" charset="0"/>
              </a:rPr>
              <a:t>'}));</a:t>
            </a:r>
          </a:p>
        </p:txBody>
      </p:sp>
      <p:pic>
        <p:nvPicPr>
          <p:cNvPr id="59396" name="Imag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6575" y="2036763"/>
            <a:ext cx="61706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41469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Les onglets géographiques</a:t>
            </a:r>
          </a:p>
        </p:txBody>
      </p:sp>
    </p:spTree>
    <p:extLst>
      <p:ext uri="{BB962C8B-B14F-4D97-AF65-F5344CB8AC3E}">
        <p14:creationId xmlns:p14="http://schemas.microsoft.com/office/powerpoint/2010/main" val="24018642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Onglets géographiques</a:t>
            </a:r>
          </a:p>
        </p:txBody>
      </p:sp>
      <p:sp>
        <p:nvSpPr>
          <p:cNvPr id="6144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dirty="0"/>
              <a:t>L’idée est de proposer des boutons pour aller directement à un endroit sur la carte</a:t>
            </a:r>
          </a:p>
          <a:p>
            <a:pPr eaLnBrk="1" hangingPunct="1"/>
            <a:endParaRPr lang="fr-FR" dirty="0"/>
          </a:p>
          <a:p>
            <a:pPr lvl="1" eaLnBrk="1" hangingPunct="1"/>
            <a:r>
              <a:rPr lang="fr-FR" dirty="0"/>
              <a:t>Première étape rajouter une boutons dans la div </a:t>
            </a:r>
            <a:r>
              <a:rPr lang="fr-FR" i="1" dirty="0" err="1"/>
              <a:t>map</a:t>
            </a:r>
            <a:endParaRPr lang="fr-FR" dirty="0"/>
          </a:p>
        </p:txBody>
      </p:sp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279251" y="4396836"/>
            <a:ext cx="7191224" cy="14747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/>
              <a:t>&lt;div&gt;</a:t>
            </a:r>
          </a:p>
          <a:p>
            <a:r>
              <a:rPr lang="fr-FR" dirty="0"/>
              <a:t>	&lt;</a:t>
            </a:r>
            <a:r>
              <a:rPr lang="fr-FR" dirty="0" err="1"/>
              <a:t>button</a:t>
            </a:r>
            <a:r>
              <a:rPr lang="fr-FR" dirty="0"/>
              <a:t> id='Gare'&gt;Quartier Gare-Centre&lt;/</a:t>
            </a:r>
            <a:r>
              <a:rPr lang="fr-FR" dirty="0" err="1"/>
              <a:t>button</a:t>
            </a:r>
            <a:r>
              <a:rPr lang="fr-FR" dirty="0"/>
              <a:t>&gt;</a:t>
            </a:r>
          </a:p>
          <a:p>
            <a:r>
              <a:rPr lang="fr-FR" dirty="0"/>
              <a:t>	&lt;</a:t>
            </a:r>
            <a:r>
              <a:rPr lang="fr-FR" dirty="0" err="1"/>
              <a:t>button</a:t>
            </a:r>
            <a:r>
              <a:rPr lang="fr-FR" dirty="0"/>
              <a:t> id='Rennes1'&gt;Université Rennes 1&lt;/</a:t>
            </a:r>
            <a:r>
              <a:rPr lang="fr-FR" dirty="0" err="1"/>
              <a:t>button</a:t>
            </a:r>
            <a:r>
              <a:rPr lang="fr-FR" dirty="0"/>
              <a:t>&gt;</a:t>
            </a:r>
          </a:p>
          <a:p>
            <a:r>
              <a:rPr lang="fr-FR" dirty="0"/>
              <a:t>	&lt;</a:t>
            </a:r>
            <a:r>
              <a:rPr lang="fr-FR" dirty="0" err="1"/>
              <a:t>button</a:t>
            </a:r>
            <a:r>
              <a:rPr lang="fr-FR" dirty="0"/>
              <a:t> id='Rennes2'&gt;Université Rennes 2&lt;/</a:t>
            </a:r>
            <a:r>
              <a:rPr lang="fr-FR" dirty="0" err="1"/>
              <a:t>button</a:t>
            </a:r>
            <a:r>
              <a:rPr lang="fr-FR" dirty="0"/>
              <a:t>&gt;</a:t>
            </a:r>
          </a:p>
          <a:p>
            <a:r>
              <a:rPr lang="fr-FR" dirty="0"/>
              <a:t>&lt;/div&gt;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424" y="3792912"/>
            <a:ext cx="4124325" cy="2924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74440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Onglets géographiques</a:t>
            </a:r>
          </a:p>
        </p:txBody>
      </p:sp>
      <p:sp>
        <p:nvSpPr>
          <p:cNvPr id="6349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 dirty="0"/>
              <a:t>Seconde étape, rajouter dans le script (à la fin) la configuration des onglets géographiques </a:t>
            </a:r>
          </a:p>
        </p:txBody>
      </p:sp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1036638" y="3298825"/>
            <a:ext cx="9526587" cy="22987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// Configuration </a:t>
            </a:r>
            <a:r>
              <a:rPr lang="en-US" dirty="0" err="1"/>
              <a:t>onglets</a:t>
            </a:r>
            <a:r>
              <a:rPr lang="en-US" dirty="0"/>
              <a:t> </a:t>
            </a:r>
            <a:r>
              <a:rPr lang="en-US" dirty="0" err="1"/>
              <a:t>géographiques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document.getElementById</a:t>
            </a:r>
            <a:r>
              <a:rPr lang="en-US" dirty="0"/>
              <a:t>('</a:t>
            </a:r>
            <a:r>
              <a:rPr lang="en-US" b="1" dirty="0" err="1">
                <a:solidFill>
                  <a:schemeClr val="accent1"/>
                </a:solidFill>
              </a:rPr>
              <a:t>Gare</a:t>
            </a:r>
            <a:r>
              <a:rPr lang="en-US" dirty="0"/>
              <a:t>').</a:t>
            </a:r>
            <a:r>
              <a:rPr lang="en-US" dirty="0" err="1"/>
              <a:t>addEventListener</a:t>
            </a:r>
            <a:r>
              <a:rPr lang="en-US" dirty="0"/>
              <a:t>('click', function () </a:t>
            </a:r>
          </a:p>
          <a:p>
            <a:r>
              <a:rPr lang="en-US" dirty="0"/>
              <a:t>{ </a:t>
            </a:r>
            <a:r>
              <a:rPr lang="en-US" dirty="0" err="1"/>
              <a:t>map.flyTo</a:t>
            </a:r>
            <a:r>
              <a:rPr lang="en-US" dirty="0"/>
              <a:t>({zoom: </a:t>
            </a:r>
            <a:r>
              <a:rPr lang="en-US" dirty="0">
                <a:solidFill>
                  <a:schemeClr val="accent2"/>
                </a:solidFill>
              </a:rPr>
              <a:t>16</a:t>
            </a:r>
            <a:r>
              <a:rPr lang="en-US" dirty="0"/>
              <a:t>,</a:t>
            </a:r>
          </a:p>
          <a:p>
            <a:r>
              <a:rPr lang="en-US" dirty="0"/>
              <a:t>                    center: </a:t>
            </a:r>
            <a:r>
              <a:rPr lang="en-US" dirty="0">
                <a:solidFill>
                  <a:schemeClr val="accent2"/>
                </a:solidFill>
              </a:rPr>
              <a:t>[-1.672, 48.1043</a:t>
            </a:r>
            <a:r>
              <a:rPr lang="en-US" dirty="0"/>
              <a:t>],</a:t>
            </a:r>
          </a:p>
          <a:p>
            <a:r>
              <a:rPr lang="en-US" dirty="0"/>
              <a:t>	      pitch: </a:t>
            </a:r>
            <a:r>
              <a:rPr lang="en-US" dirty="0">
                <a:solidFill>
                  <a:schemeClr val="accent2"/>
                </a:solidFill>
              </a:rPr>
              <a:t>145</a:t>
            </a:r>
            <a:r>
              <a:rPr lang="en-US" dirty="0"/>
              <a:t>,</a:t>
            </a:r>
          </a:p>
          <a:p>
            <a:r>
              <a:rPr lang="en-US" dirty="0"/>
              <a:t>                     bearing: </a:t>
            </a:r>
            <a:r>
              <a:rPr lang="en-US" dirty="0">
                <a:solidFill>
                  <a:schemeClr val="accent2"/>
                </a:solidFill>
              </a:rPr>
              <a:t>-197.6</a:t>
            </a:r>
            <a:r>
              <a:rPr lang="en-US" dirty="0"/>
              <a:t> });</a:t>
            </a:r>
          </a:p>
          <a:p>
            <a:r>
              <a:rPr lang="en-US" dirty="0"/>
              <a:t>});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99324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/>
              <a:t>Onglets géographiques</a:t>
            </a:r>
          </a:p>
        </p:txBody>
      </p:sp>
      <p:pic>
        <p:nvPicPr>
          <p:cNvPr id="6451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13" y="2227263"/>
            <a:ext cx="11771312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9"/>
          <p:cNvSpPr>
            <a:spLocks noChangeArrowheads="1"/>
          </p:cNvSpPr>
          <p:nvPr/>
        </p:nvSpPr>
        <p:spPr bwMode="auto">
          <a:xfrm>
            <a:off x="277813" y="4699000"/>
            <a:ext cx="4808537" cy="12414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fr-FR" sz="20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8157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/>
              <a:t>Onglets géographiques</a:t>
            </a:r>
          </a:p>
        </p:txBody>
      </p:sp>
      <p:sp>
        <p:nvSpPr>
          <p:cNvPr id="6553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r-FR"/>
              <a:t>Configurer les deux autres onglets géographique (Rennes 2 et Rennes1)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324" y="2538091"/>
            <a:ext cx="5220508" cy="415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655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2778" y="1637396"/>
            <a:ext cx="6906443" cy="4351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59887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hlinkClick r:id="rId3"/>
              </a:rPr>
              <a:t>https://bl.ocks.org/anonymous/ced9aaa2574f2709ec7f0e25dbf5e84b/96d8ff9ffa7ee1f7f849ed0c999897dfddd61982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22661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Tutoriels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7251" y="2049911"/>
            <a:ext cx="6365301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1506022"/>
            <a:ext cx="4249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3"/>
              </a:rPr>
              <a:t>https://www.mapbox.com/help/tutorials/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70089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3896</Words>
  <Application>Microsoft Office PowerPoint</Application>
  <PresentationFormat>Grand écran</PresentationFormat>
  <Paragraphs>728</Paragraphs>
  <Slides>98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98</vt:i4>
      </vt:variant>
    </vt:vector>
  </HeadingPairs>
  <TitlesOfParts>
    <vt:vector size="99" baseType="lpstr">
      <vt:lpstr>Thème Office</vt:lpstr>
      <vt:lpstr>Présentation PowerPoint</vt:lpstr>
      <vt:lpstr>MapBoxGL</vt:lpstr>
      <vt:lpstr>L’écosystème Mapbox</vt:lpstr>
      <vt:lpstr>Webmaping</vt:lpstr>
      <vt:lpstr>Tuiles ?</vt:lpstr>
      <vt:lpstr>Quelques exemples</vt:lpstr>
      <vt:lpstr>Objectifs atelier</vt:lpstr>
      <vt:lpstr>Coder = LEGO</vt:lpstr>
      <vt:lpstr>Créer un compte Mapbox</vt:lpstr>
      <vt:lpstr>Créer un compte Mapbox</vt:lpstr>
      <vt:lpstr>Limitations d’un compte gratuit</vt:lpstr>
      <vt:lpstr>Mapbox Studio</vt:lpstr>
      <vt:lpstr>Mapbox Studio</vt:lpstr>
      <vt:lpstr>Importer des données dans Mapbox Studio</vt:lpstr>
      <vt:lpstr>Mapbox Studio</vt:lpstr>
      <vt:lpstr>Mapbox Studio</vt:lpstr>
      <vt:lpstr>Template de départ</vt:lpstr>
      <vt:lpstr>Template de départ</vt:lpstr>
      <vt:lpstr>Coder en ligne ou en local </vt:lpstr>
      <vt:lpstr>Les fonds de carte</vt:lpstr>
      <vt:lpstr>Changer de fond de carte</vt:lpstr>
      <vt:lpstr>Changer de fond de carte</vt:lpstr>
      <vt:lpstr>Mettre un fond de carte personnel </vt:lpstr>
      <vt:lpstr>Incorporer un fond de carte personnel </vt:lpstr>
      <vt:lpstr>Incorporer un fond de carte personnel </vt:lpstr>
      <vt:lpstr>Exemple</vt:lpstr>
      <vt:lpstr>Ajouter des données</vt:lpstr>
      <vt:lpstr>Ajout de données OSM</vt:lpstr>
      <vt:lpstr>Ajout de données OSM</vt:lpstr>
      <vt:lpstr>Ajout de données OSM</vt:lpstr>
      <vt:lpstr>Ajout de données OSM</vt:lpstr>
      <vt:lpstr>Ajout de données OSM</vt:lpstr>
      <vt:lpstr>Ajout de données OSM</vt:lpstr>
      <vt:lpstr>Ajout de données OSM</vt:lpstr>
      <vt:lpstr>Ajout de données OSM</vt:lpstr>
      <vt:lpstr>Filtrer des données OSM</vt:lpstr>
      <vt:lpstr>Filtrer des données OSM</vt:lpstr>
      <vt:lpstr>Filtrer des données OSM</vt:lpstr>
      <vt:lpstr>Exemple</vt:lpstr>
      <vt:lpstr>Ajout de données personnelles</vt:lpstr>
      <vt:lpstr>Ajout de données personnelles</vt:lpstr>
      <vt:lpstr>Ajout de données personnelles</vt:lpstr>
      <vt:lpstr>Ajout de données personnelles</vt:lpstr>
      <vt:lpstr>Ajout des arrêts de bus</vt:lpstr>
      <vt:lpstr>Ajout des arrêts de bus</vt:lpstr>
      <vt:lpstr>Ajout la couche équipements</vt:lpstr>
      <vt:lpstr>Ajout la couche équipements</vt:lpstr>
      <vt:lpstr>Mettre en forme les données</vt:lpstr>
      <vt:lpstr>Mettre en forme les données</vt:lpstr>
      <vt:lpstr>Ajouter les limites de propriétés</vt:lpstr>
      <vt:lpstr>Ajouter les limites de propriétés</vt:lpstr>
      <vt:lpstr>Ajouts de données 3D</vt:lpstr>
      <vt:lpstr>Exemple</vt:lpstr>
      <vt:lpstr>Ajouter des données en local</vt:lpstr>
      <vt:lpstr>Interactivité avec les données</vt:lpstr>
      <vt:lpstr>Interactivité avec les données / Hover</vt:lpstr>
      <vt:lpstr>Interactivité avec les données / Hover</vt:lpstr>
      <vt:lpstr>Interactivité avec les données / Hover</vt:lpstr>
      <vt:lpstr>Interactivité avec les données / Hover</vt:lpstr>
      <vt:lpstr>Interactivité avec les données / Click</vt:lpstr>
      <vt:lpstr>Interactivité avec les données / Click</vt:lpstr>
      <vt:lpstr>Exemple</vt:lpstr>
      <vt:lpstr>Mise en forme poussée des données spatiales</vt:lpstr>
      <vt:lpstr>Utiliser des pictogrammes</vt:lpstr>
      <vt:lpstr>Mise en forme de données personnelles</vt:lpstr>
      <vt:lpstr>Graduation couleur</vt:lpstr>
      <vt:lpstr>Exemple</vt:lpstr>
      <vt:lpstr>Exemple</vt:lpstr>
      <vt:lpstr>S’affranchir des fonds de carte de Mapbox</vt:lpstr>
      <vt:lpstr>Fond de cartes, données carroyés</vt:lpstr>
      <vt:lpstr>Fond de cartes, données carroyés</vt:lpstr>
      <vt:lpstr>Catégorisation</vt:lpstr>
      <vt:lpstr>Exemple</vt:lpstr>
      <vt:lpstr>Cercles gradués</vt:lpstr>
      <vt:lpstr>Exemple</vt:lpstr>
      <vt:lpstr>Extrusion 3D</vt:lpstr>
      <vt:lpstr>Extrusion 3D </vt:lpstr>
      <vt:lpstr>Extrusion 3D </vt:lpstr>
      <vt:lpstr>Exemple</vt:lpstr>
      <vt:lpstr>Exemple</vt:lpstr>
      <vt:lpstr>Deux variables</vt:lpstr>
      <vt:lpstr>Exemple</vt:lpstr>
      <vt:lpstr>Exemples divers</vt:lpstr>
      <vt:lpstr>Menu de gestion des couches</vt:lpstr>
      <vt:lpstr>Ajouter un menu pour gérer les couches</vt:lpstr>
      <vt:lpstr>Ajouter un menu pour gérer les couches</vt:lpstr>
      <vt:lpstr>Ajouter un menu pour gérer les couches</vt:lpstr>
      <vt:lpstr>Ajouter un menu pour gérer les couches</vt:lpstr>
      <vt:lpstr>Ajouter un menu pour gérer les couches</vt:lpstr>
      <vt:lpstr>Ajouter un menu pour gérer les couches</vt:lpstr>
      <vt:lpstr>Ajout d’outils</vt:lpstr>
      <vt:lpstr>Les onglets géographiques</vt:lpstr>
      <vt:lpstr>Onglets géographiques</vt:lpstr>
      <vt:lpstr>Onglets géographiques</vt:lpstr>
      <vt:lpstr>Onglets géographiques</vt:lpstr>
      <vt:lpstr>Onglets géographiques</vt:lpstr>
      <vt:lpstr>Exemple</vt:lpstr>
      <vt:lpstr>Tutoriels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Xo</dc:creator>
  <cp:lastModifiedBy>Boris Mericskay</cp:lastModifiedBy>
  <cp:revision>342</cp:revision>
  <dcterms:created xsi:type="dcterms:W3CDTF">2017-01-07T16:30:56Z</dcterms:created>
  <dcterms:modified xsi:type="dcterms:W3CDTF">2018-10-12T14:56:05Z</dcterms:modified>
</cp:coreProperties>
</file>